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4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embeddedFontLst>
    <p:embeddedFont>
      <p:font typeface="IBM Plex Sans" panose="020B0503050203000203" pitchFamily="34" charset="0"/>
      <p:regular r:id="rId50"/>
      <p:bold r:id="rId51"/>
      <p:italic r:id="rId52"/>
      <p:boldItalic r:id="rId53"/>
    </p:embeddedFont>
    <p:embeddedFont>
      <p:font typeface="IBM Plex Sans Condensed" panose="020B0506050203000203" pitchFamily="34" charset="77"/>
      <p:regular r:id="rId54"/>
      <p:bold r:id="rId55"/>
      <p:italic r:id="rId56"/>
      <p:boldItalic r:id="rId57"/>
    </p:embeddedFont>
    <p:embeddedFont>
      <p:font typeface="IBM Plex Sans Condensed Medium" panose="020B0506050203000203" pitchFamily="34" charset="77"/>
      <p:regular r:id="rId58"/>
      <p:bold r:id="rId59"/>
      <p:italic r:id="rId60"/>
      <p:boldItalic r:id="rId61"/>
    </p:embeddedFont>
    <p:embeddedFont>
      <p:font typeface="IBM Plex Sans Condensed SemiBold" panose="020B0506050203000203" pitchFamily="34" charset="77"/>
      <p:regular r:id="rId62"/>
      <p:bold r:id="rId63"/>
      <p:italic r:id="rId64"/>
      <p:boldItalic r:id="rId65"/>
    </p:embeddedFont>
    <p:embeddedFont>
      <p:font typeface="IBM Plex Sans Light" panose="020B0403050203000203" pitchFamily="34" charset="0"/>
      <p:regular r:id="rId66"/>
      <p:bold r:id="rId67"/>
      <p:italic r:id="rId68"/>
      <p:boldItalic r:id="rId69"/>
    </p:embeddedFont>
    <p:embeddedFont>
      <p:font typeface="IBM Plex Sans Medium" panose="020B0503050203000203" pitchFamily="34" charset="0"/>
      <p:regular r:id="rId70"/>
      <p:bold r:id="rId71"/>
      <p:italic r:id="rId72"/>
      <p:boldItalic r:id="rId73"/>
    </p:embeddedFont>
    <p:embeddedFont>
      <p:font typeface="Montserrat" pitchFamily="2" charset="77"/>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94671"/>
  </p:normalViewPr>
  <p:slideViewPr>
    <p:cSldViewPr snapToGrid="0">
      <p:cViewPr varScale="1">
        <p:scale>
          <a:sx n="104" d="100"/>
          <a:sy n="104" d="100"/>
        </p:scale>
        <p:origin x="86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urvey.alchemer.com/s3/6040906/Early-Literacy-and-Numeracy-Summit-Sessio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9d2526091_1_5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a9d2526091_1_5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 question</a:t>
            </a:r>
            <a:endParaRPr sz="1400"/>
          </a:p>
        </p:txBody>
      </p:sp>
      <p:sp>
        <p:nvSpPr>
          <p:cNvPr id="201" name="Google Shape;201;ga9d2526091_1_5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9d2526091_1_7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9d2526091_1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9d2526091_1_7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9d2526091_1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ab7212b43c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ab7212b4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be our organizer, focusing on the 45 min tab</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ab7212b43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b7212b4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b7212b43c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b7212b43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9d2526091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9d252609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407ceb62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407ceb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begin by first thinking about what we mean by “literacy” </a:t>
            </a:r>
            <a:endParaRPr/>
          </a:p>
          <a:p>
            <a:pPr marL="0" lvl="0" indent="0" algn="l" rtl="0">
              <a:spcBef>
                <a:spcPts val="0"/>
              </a:spcBef>
              <a:spcAft>
                <a:spcPts val="0"/>
              </a:spcAft>
              <a:buNone/>
            </a:pPr>
            <a:r>
              <a:rPr lang="en"/>
              <a:t>In it’s broadest sense, in public schools, we’ve seen a focus on an integrated literacy approach - championed by EBP in literacy and manifesting in the ELA common core. It is important to remember with the common core </a:t>
            </a:r>
            <a:r>
              <a:rPr lang="en">
                <a:solidFill>
                  <a:schemeClr val="dk1"/>
                </a:solidFill>
              </a:rPr>
              <a:t>ELA Standards -the ultimate goal is to meet or exceed requirements for college and career readiness.</a:t>
            </a:r>
            <a:endParaRPr/>
          </a:p>
          <a:p>
            <a:pPr marL="0" lvl="0" indent="0" algn="l" rtl="0">
              <a:spcBef>
                <a:spcPts val="0"/>
              </a:spcBef>
              <a:spcAft>
                <a:spcPts val="0"/>
              </a:spcAft>
              <a:buNone/>
            </a:pPr>
            <a:endParaRPr/>
          </a:p>
          <a:p>
            <a:pPr marL="0" lvl="0" indent="0" algn="l" rtl="0">
              <a:spcBef>
                <a:spcPts val="0"/>
              </a:spcBef>
              <a:spcAft>
                <a:spcPts val="0"/>
              </a:spcAft>
              <a:buNone/>
            </a:pPr>
            <a:r>
              <a:rPr lang="en"/>
              <a:t>For a range of subjects - not just ELA. Necessitates collaboration across subject areas</a:t>
            </a:r>
            <a:endParaRPr/>
          </a:p>
          <a:p>
            <a:pPr marL="0" lvl="0" indent="0" algn="l" rtl="0">
              <a:spcBef>
                <a:spcPts val="0"/>
              </a:spcBef>
              <a:spcAft>
                <a:spcPts val="0"/>
              </a:spcAft>
              <a:buNone/>
            </a:pPr>
            <a:endParaRPr/>
          </a:p>
          <a:p>
            <a:pPr marL="0" lvl="0" indent="0" algn="l" rtl="0">
              <a:spcBef>
                <a:spcPts val="0"/>
              </a:spcBef>
              <a:spcAft>
                <a:spcPts val="0"/>
              </a:spcAft>
              <a:buNone/>
            </a:pPr>
            <a:r>
              <a:rPr lang="en"/>
              <a:t>Emphasis on new media and the importance of thinking of integrated literacy as being more than just print or books  - it is social media, youtube, apps, etc.</a:t>
            </a:r>
            <a:endParaRPr/>
          </a:p>
          <a:p>
            <a:pPr marL="0" lvl="0" indent="0" algn="l" rtl="0">
              <a:spcBef>
                <a:spcPts val="0"/>
              </a:spcBef>
              <a:spcAft>
                <a:spcPts val="0"/>
              </a:spcAft>
              <a:buNone/>
            </a:pPr>
            <a:endParaRPr/>
          </a:p>
          <a:p>
            <a:pPr marL="0" lvl="0" indent="0" algn="l" rtl="0">
              <a:spcBef>
                <a:spcPts val="0"/>
              </a:spcBef>
              <a:spcAft>
                <a:spcPts val="0"/>
              </a:spcAft>
              <a:buNone/>
            </a:pPr>
            <a:r>
              <a:rPr lang="en"/>
              <a:t>And this last point is a good one for us in the field of dbness - there is increasing emphasis on results not means - meaning that If the goal of literacy is to be able to connect with others, discuss ideas, share emotions and experiences that are meaningful to us, then how we do that is less important than that we do it. This provided flexibility for the many different means that children with dbness communicate - objects, gestures, biobehavioral cues.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Where are the barriers for students with deafblindness?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9d2526091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a9d25260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day, give students opportunities to engage in reading and writing experiences involving purposeful use of text. Alphabet knowledge and phonological awareness are important but should not be the sole focus of instruction.” Erickson and Koppenhaver, 2020, (p. 11)</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1130300" lvl="0" indent="-301625" algn="l" rtl="0">
              <a:lnSpc>
                <a:spcPct val="115000"/>
              </a:lnSpc>
              <a:spcBef>
                <a:spcPts val="0"/>
              </a:spcBef>
              <a:spcAft>
                <a:spcPts val="0"/>
              </a:spcAft>
              <a:buClr>
                <a:srgbClr val="333333"/>
              </a:buClr>
              <a:buSzPts val="1150"/>
              <a:buChar char="●"/>
            </a:pPr>
            <a:r>
              <a:rPr lang="en" sz="1150">
                <a:solidFill>
                  <a:srgbClr val="333333"/>
                </a:solidFill>
                <a:highlight>
                  <a:srgbClr val="FFFFFF"/>
                </a:highlight>
              </a:rPr>
              <a:t>emergent literacy to independent literacy.</a:t>
            </a:r>
            <a:endParaRPr sz="1150">
              <a:solidFill>
                <a:srgbClr val="333333"/>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150">
                <a:solidFill>
                  <a:srgbClr val="333333"/>
                </a:solidFill>
                <a:highlight>
                  <a:srgbClr val="FFFFFF"/>
                </a:highlight>
              </a:rPr>
              <a:t> </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Its not just for some</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Literacy is tied to communication and behavior</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Trusting relationships tied to communication</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Most children developmentally have literacy that follow their experiences, but sw dbness, there can be a disconnect</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Embedded - </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Don’t want kids with scd to be limited by their perceived development</a:t>
            </a:r>
            <a:endParaRPr sz="1150">
              <a:solidFill>
                <a:srgbClr val="333333"/>
              </a:solidFill>
              <a:highlight>
                <a:srgbClr val="FFFFFF"/>
              </a:highlight>
            </a:endParaRPr>
          </a:p>
          <a:p>
            <a:pPr marL="0" lvl="0" indent="0" algn="l" rtl="0">
              <a:lnSpc>
                <a:spcPct val="115000"/>
              </a:lnSpc>
              <a:spcBef>
                <a:spcPts val="1500"/>
              </a:spcBef>
              <a:spcAft>
                <a:spcPts val="0"/>
              </a:spcAft>
              <a:buClr>
                <a:schemeClr val="dk1"/>
              </a:buClr>
              <a:buSzPts val="1100"/>
              <a:buFont typeface="Arial"/>
              <a:buNone/>
            </a:pPr>
            <a:r>
              <a:rPr lang="en" sz="1150">
                <a:solidFill>
                  <a:srgbClr val="333333"/>
                </a:solidFill>
                <a:highlight>
                  <a:srgbClr val="FFFFFF"/>
                </a:highlight>
              </a:rPr>
              <a:t>Earliest parts of the continuum are glossed over for kids with dbness, end up in public schools in grade 2 (curriculum centered on average 2nd grader developmentally, they may not match this perception, then we can overlook the developmental continuum at its earliest stages and engage them in those activities that are meaningful. We DON’T mean that this instruction will happen only at this part of the continuum ,but that the supports will be available no matter what a class is doing  (low floor, high ceiling) students with seizure disorders, bad day, may need to go from print back to objects</a:t>
            </a:r>
            <a:endParaRPr sz="1150">
              <a:solidFill>
                <a:srgbClr val="333333"/>
              </a:solidFill>
              <a:highlight>
                <a:srgbClr val="FFFFFF"/>
              </a:highlight>
            </a:endParaRPr>
          </a:p>
          <a:p>
            <a:pPr marL="0" lvl="0" indent="0" algn="l" rtl="0">
              <a:spcBef>
                <a:spcPts val="15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b72159cef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gab72159ce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 question</a:t>
            </a: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270" name="Google Shape;270;gab72159ce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407ceb625_0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5407ceb625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Chat - share your name, role, state, the holidays are coming up, no matter how you celebrate - what are some of your favorite holiday foods or activities?</a:t>
            </a: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126" name="Google Shape;126;g5407ceb625_0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298261207_0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a29826120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Clr>
                <a:schemeClr val="dk1"/>
              </a:buClr>
              <a:buSzPts val="1100"/>
              <a:buFont typeface="Arial"/>
              <a:buNone/>
            </a:pPr>
            <a:r>
              <a:rPr lang="en" sz="1250" b="1">
                <a:solidFill>
                  <a:srgbClr val="202020"/>
                </a:solidFill>
              </a:rPr>
              <a:t>From corestandards.org:</a:t>
            </a:r>
            <a:r>
              <a:rPr lang="en" sz="1250">
                <a:solidFill>
                  <a:srgbClr val="202020"/>
                </a:solidFill>
              </a:rPr>
              <a:t> To build a foundation for college and career readiness, students must read widely and deeply from among a broad range of high-quality, increasingly challenging literary and informational texts. Through extensive reading of stories, dramas, poems, and myths from diverse cultures and different time periods, students gain literary and cultural knowledge as well as familiarity with various text structures and elements. By reading texts in history/social studies, science, and other disciplines, students build a foundation of knowledge in these fields that will also give them the background to be better readers in all content areas. Students can only gain this foundation when the curriculum is intentionally and coherently structured to develop rich content knowledge within and across grades. Students also acquire the habits of reading independently and closely, which are essential to their future success.</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Students won’t read or engage in literacy unless they’re doing so with someone they have a relationship with, it is a shared activity, you can’t tak the shared part for granted. Reading will unfold from a trusted relationship. A routine is also needed. </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What do swDb read? Objects and symbols. Clayton had a calendar system that used objects, he had a bin and knew whatever object was in the bin was the next thing in his schedule. Its an anticipation calendar. He has his swim trunks in the box, so going to his desk, he’d feel the swim trunks so he was going to visit swim class next. </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Multi-modal reading materials - leveraging the strengths of the child, residual vision and hearing. Only 10% are completely blind and deaf. Can always use touch based media. </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Thinking of it not just as academic, its important to have it as something to do for fun.</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Clayton is engaging in a literacy task that isn’t just helpful at school for him but at home as well.</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29826120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29826120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333333"/>
                </a:solidFill>
                <a:highlight>
                  <a:srgbClr val="FFFFFF"/>
                </a:highlight>
              </a:rPr>
              <a:t>Shelly "writes" in her daily journal by choosing tactile representations of activities she wants to write about. Print and braille are added. The book goes home daily to provide Shelly's family with topics for conversation.</a:t>
            </a:r>
            <a:endParaRPr sz="1250" b="1">
              <a:solidFill>
                <a:srgbClr val="202020"/>
              </a:solidFill>
            </a:endParaRPr>
          </a:p>
          <a:p>
            <a:pPr marL="0" lvl="0" indent="0" algn="l" rtl="0">
              <a:spcBef>
                <a:spcPts val="0"/>
              </a:spcBef>
              <a:spcAft>
                <a:spcPts val="0"/>
              </a:spcAft>
              <a:buNone/>
            </a:pPr>
            <a:endParaRPr sz="1250" b="1">
              <a:solidFill>
                <a:srgbClr val="202020"/>
              </a:solidFill>
            </a:endParaRPr>
          </a:p>
          <a:p>
            <a:pPr marL="0" lvl="0" indent="0" algn="l" rtl="0">
              <a:spcBef>
                <a:spcPts val="0"/>
              </a:spcBef>
              <a:spcAft>
                <a:spcPts val="0"/>
              </a:spcAft>
              <a:buNone/>
            </a:pPr>
            <a:r>
              <a:rPr lang="en" sz="1250" b="1">
                <a:solidFill>
                  <a:srgbClr val="202020"/>
                </a:solidFill>
              </a:rPr>
              <a:t>From corestandards.org:</a:t>
            </a:r>
            <a:r>
              <a:rPr lang="en" sz="1250">
                <a:solidFill>
                  <a:srgbClr val="202020"/>
                </a:solidFill>
              </a:rPr>
              <a:t>To build a foundation for college and career readiness, students need to learn to use writing as a way of offering and supporting opinions, demonstrating understanding of the subjects they are studying, and conveying real and imagined experiences and events. They learn to appreciate that a key purpose of writing is to communicate clearly to an external, sometimes unfamiliar audience, and they begin to adapt the form and content of their writing to accomplish a particular task and purpose. They develop the capacity to build knowledge on a subject through research projects and to respond analytically to literary and informational sources. To meet these goals, students must devote significant time and effort to writing, producing numerous pieces over short and extended time frames throughout the year.</a:t>
            </a:r>
            <a:endParaRPr sz="1250">
              <a:solidFill>
                <a:srgbClr val="202020"/>
              </a:solidFill>
            </a:endParaRPr>
          </a:p>
          <a:p>
            <a:pPr marL="0" lvl="0" indent="0" algn="l" rtl="0">
              <a:spcBef>
                <a:spcPts val="0"/>
              </a:spcBef>
              <a:spcAft>
                <a:spcPts val="0"/>
              </a:spcAft>
              <a:buNone/>
            </a:pPr>
            <a:endParaRPr sz="1250">
              <a:solidFill>
                <a:srgbClr val="202020"/>
              </a:solidFill>
            </a:endParaRPr>
          </a:p>
          <a:p>
            <a:pPr marL="0" lvl="0" indent="0" algn="l" rtl="0">
              <a:spcBef>
                <a:spcPts val="0"/>
              </a:spcBef>
              <a:spcAft>
                <a:spcPts val="0"/>
              </a:spcAft>
              <a:buNone/>
            </a:pPr>
            <a:r>
              <a:rPr lang="en" sz="1250">
                <a:solidFill>
                  <a:srgbClr val="202020"/>
                </a:solidFill>
              </a:rPr>
              <a:t>Writing may not be print or braille, but it could be tactual representations (felt circle represents a cubby, feels along the cubby and knows its theirs) Given those circles, the child could write their name. </a:t>
            </a:r>
            <a:endParaRPr sz="1250">
              <a:solidFill>
                <a:srgbClr val="202020"/>
              </a:solidFill>
            </a:endParaRPr>
          </a:p>
          <a:p>
            <a:pPr marL="0" lvl="0" indent="0" algn="l" rtl="0">
              <a:spcBef>
                <a:spcPts val="0"/>
              </a:spcBef>
              <a:spcAft>
                <a:spcPts val="0"/>
              </a:spcAft>
              <a:buNone/>
            </a:pPr>
            <a:r>
              <a:rPr lang="en" sz="1250">
                <a:solidFill>
                  <a:srgbClr val="202020"/>
                </a:solidFill>
              </a:rPr>
              <a:t>What they end up writing about is what they think about, what they thin kabout is what they remember.</a:t>
            </a:r>
            <a:endParaRPr sz="1250">
              <a:solidFill>
                <a:srgbClr val="202020"/>
              </a:solidFill>
            </a:endParaRPr>
          </a:p>
          <a:p>
            <a:pPr marL="0" lvl="0" indent="0" algn="l" rtl="0">
              <a:spcBef>
                <a:spcPts val="0"/>
              </a:spcBef>
              <a:spcAft>
                <a:spcPts val="0"/>
              </a:spcAft>
              <a:buNone/>
            </a:pPr>
            <a:r>
              <a:rPr lang="en" sz="1250">
                <a:solidFill>
                  <a:srgbClr val="202020"/>
                </a:solidFill>
              </a:rPr>
              <a:t>So important that its meaningful, journaling is child-centered, personal. Its one of the first things we all do that helps us understand why we like to do it. </a:t>
            </a:r>
            <a:endParaRPr sz="1250">
              <a:solidFill>
                <a:srgbClr val="202020"/>
              </a:solidFill>
            </a:endParaRPr>
          </a:p>
          <a:p>
            <a:pPr marL="0" lvl="0" indent="0" algn="l" rtl="0">
              <a:spcBef>
                <a:spcPts val="0"/>
              </a:spcBef>
              <a:spcAft>
                <a:spcPts val="0"/>
              </a:spcAft>
              <a:buNone/>
            </a:pPr>
            <a:r>
              <a:rPr lang="en" sz="1250">
                <a:solidFill>
                  <a:srgbClr val="202020"/>
                </a:solidFill>
              </a:rPr>
              <a:t>Writing has a purpose of self-expression.</a:t>
            </a:r>
            <a:endParaRPr sz="1250">
              <a:solidFill>
                <a:srgbClr val="20202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a298261207_0_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a29826120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300"/>
              </a:spcBef>
              <a:spcAft>
                <a:spcPts val="0"/>
              </a:spcAft>
              <a:buClr>
                <a:schemeClr val="dk1"/>
              </a:buClr>
              <a:buSzPts val="1100"/>
              <a:buFont typeface="Arial"/>
              <a:buNone/>
            </a:pPr>
            <a:r>
              <a:rPr lang="en" sz="1250" b="1">
                <a:solidFill>
                  <a:srgbClr val="202020"/>
                </a:solidFill>
              </a:rPr>
              <a:t>From corestandards.org:</a:t>
            </a:r>
            <a:r>
              <a:rPr lang="en" sz="1250">
                <a:solidFill>
                  <a:srgbClr val="202020"/>
                </a:solidFill>
              </a:rPr>
              <a:t>To build a foundation for college and career readiness, students must have ample opportunities to take part in a variety of rich, structured conversations—as part of a whole class, in small groups, and with a partner. Being productive members of these conversations requires that students contribute accurate, relevant information; respond to and develop what others have said; make comparisons and contrasts; and analyze and synthesize a multitude of ideas in various domains.</a:t>
            </a:r>
            <a:endParaRPr sz="1250">
              <a:solidFill>
                <a:srgbClr val="202020"/>
              </a:solidFill>
            </a:endParaRPr>
          </a:p>
          <a:p>
            <a:pPr marL="0" lvl="0" indent="0" algn="l" rtl="0">
              <a:lnSpc>
                <a:spcPct val="115000"/>
              </a:lnSpc>
              <a:spcBef>
                <a:spcPts val="1300"/>
              </a:spcBef>
              <a:spcAft>
                <a:spcPts val="0"/>
              </a:spcAft>
              <a:buClr>
                <a:schemeClr val="dk1"/>
              </a:buClr>
              <a:buSzPts val="1100"/>
              <a:buFont typeface="Arial"/>
              <a:buNone/>
            </a:pPr>
            <a:r>
              <a:rPr lang="en" sz="1250">
                <a:solidFill>
                  <a:srgbClr val="202020"/>
                </a:solidFill>
              </a:rPr>
              <a:t>New technologies have broadened and expanded the role that speaking and listening play in acquiring and sharing knowledge and have tightened their link to other forms of communication. Digital texts confront students with the potential for continually updated content and dynamically changing combinations of words, graphics, images, hyperlinks, and embedded video and audio.</a:t>
            </a:r>
            <a:endParaRPr sz="1250">
              <a:solidFill>
                <a:srgbClr val="202020"/>
              </a:solidFill>
            </a:endParaRPr>
          </a:p>
          <a:p>
            <a:pPr marL="0" lvl="0" indent="0" algn="l" rtl="0">
              <a:spcBef>
                <a:spcPts val="1300"/>
              </a:spcBef>
              <a:spcAft>
                <a:spcPts val="0"/>
              </a:spcAft>
              <a:buNone/>
            </a:pPr>
            <a:r>
              <a:rPr lang="en"/>
              <a:t>DB experts realize that speaking and listening is literacy. Communication is a center of everything you do with students who are DB. </a:t>
            </a:r>
            <a:endParaRPr/>
          </a:p>
          <a:p>
            <a:pPr marL="0" lvl="0" indent="0" algn="l" rtl="0">
              <a:spcBef>
                <a:spcPts val="0"/>
              </a:spcBef>
              <a:spcAft>
                <a:spcPts val="0"/>
              </a:spcAft>
              <a:buNone/>
            </a:pPr>
            <a:endParaRPr/>
          </a:p>
          <a:p>
            <a:pPr marL="0" lvl="0" indent="0" algn="l" rtl="0">
              <a:spcBef>
                <a:spcPts val="0"/>
              </a:spcBef>
              <a:spcAft>
                <a:spcPts val="0"/>
              </a:spcAft>
              <a:buNone/>
            </a:pPr>
            <a:r>
              <a:rPr lang="en"/>
              <a:t>Conversations and back and forth is really important, students may be working on this, turn taking with a reliable and trusted communication partner. Others may be very conversational. </a:t>
            </a:r>
            <a:endParaRPr/>
          </a:p>
          <a:p>
            <a:pPr marL="0" lvl="0" indent="0" algn="l" rtl="0">
              <a:spcBef>
                <a:spcPts val="0"/>
              </a:spcBef>
              <a:spcAft>
                <a:spcPts val="0"/>
              </a:spcAft>
              <a:buNone/>
            </a:pPr>
            <a:r>
              <a:rPr lang="en"/>
              <a:t>Tech - all of the kids were on tablets for free time, digital media is very important to kids, they are good at it, it is how their friends are connecting. Even things you wouldn’t think they have visual or auditory access to, they somehow do. </a:t>
            </a:r>
            <a:endParaRPr/>
          </a:p>
          <a:p>
            <a:pPr marL="0" lvl="0" indent="0" algn="l" rtl="0">
              <a:spcBef>
                <a:spcPts val="0"/>
              </a:spcBef>
              <a:spcAft>
                <a:spcPts val="0"/>
              </a:spcAft>
              <a:buNone/>
            </a:pPr>
            <a:r>
              <a:rPr lang="en"/>
              <a:t>Social - a student who had an scd and dbness and was thought to be on this basic level in communication, but really liked disney movies. Were able to talk about very complex emotional states because of disney movies. Ursula is bringing ariel is nervous and anxious. The student was able to connect with this digital media, the student had a real literacy, were able to talk about how he felt during that time. Concept was in the child, but they didn’t know it/have a label for it, they do know what Ursula feels like.</a:t>
            </a:r>
            <a:endParaRPr/>
          </a:p>
          <a:p>
            <a:pPr marL="0" lvl="0" indent="0" algn="l" rtl="0">
              <a:spcBef>
                <a:spcPts val="0"/>
              </a:spcBef>
              <a:spcAft>
                <a:spcPts val="0"/>
              </a:spcAft>
              <a:buNone/>
            </a:pPr>
            <a:endParaRPr/>
          </a:p>
          <a:p>
            <a:pPr marL="0" lvl="0" indent="0" algn="l" rtl="0">
              <a:spcBef>
                <a:spcPts val="0"/>
              </a:spcBef>
              <a:spcAft>
                <a:spcPts val="0"/>
              </a:spcAft>
              <a:buNone/>
            </a:pPr>
            <a:r>
              <a:rPr lang="en"/>
              <a:t>Documentary about a student with autism</a:t>
            </a:r>
            <a:endParaRPr/>
          </a:p>
          <a:p>
            <a:pPr marL="0" lvl="0" indent="0" algn="l" rtl="0">
              <a:spcBef>
                <a:spcPts val="0"/>
              </a:spcBef>
              <a:spcAft>
                <a:spcPts val="0"/>
              </a:spcAft>
              <a:buNone/>
            </a:pPr>
            <a:endParaRPr/>
          </a:p>
          <a:p>
            <a:pPr marL="0" lvl="0" indent="0" algn="l" rtl="0">
              <a:spcBef>
                <a:spcPts val="0"/>
              </a:spcBef>
              <a:spcAft>
                <a:spcPts val="0"/>
              </a:spcAft>
              <a:buNone/>
            </a:pPr>
            <a:r>
              <a:rPr lang="en"/>
              <a:t>Learning Media assessment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a298261207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a29826120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b="1">
                <a:solidFill>
                  <a:srgbClr val="202020"/>
                </a:solidFill>
              </a:rPr>
              <a:t>From corestandards.org:</a:t>
            </a:r>
            <a:r>
              <a:rPr lang="en" sz="1250">
                <a:solidFill>
                  <a:srgbClr val="202020"/>
                </a:solidFill>
              </a:rPr>
              <a:t>To build a foundation for college and career readiness in language, students must gain control over many conventions of standard English grammar, usage, and mechanics as well as learn other ways to use language to convey meaning effectively. They must also be able to determine or clarify the meaning of grade-appropriate words encountered through listening, reading, and media use; come to appreciate that words have nonliteral meanings, shadings of meaning, and relationships to other words; and expand their vocabulary in the course of studying content. The inclusion of Language standards in their own strand should not be taken as an indication that skills related to conventions, effective language use, and vocabulary are unimportant to reading, writing, speaking, and listening; indeed, they are inseparable from such contexts.</a:t>
            </a:r>
            <a:endParaRPr sz="1250">
              <a:solidFill>
                <a:srgbClr val="202020"/>
              </a:solidFill>
            </a:endParaRPr>
          </a:p>
          <a:p>
            <a:pPr marL="0" lvl="0" indent="0" algn="l" rtl="0">
              <a:spcBef>
                <a:spcPts val="0"/>
              </a:spcBef>
              <a:spcAft>
                <a:spcPts val="0"/>
              </a:spcAft>
              <a:buNone/>
            </a:pPr>
            <a:endParaRPr sz="1250">
              <a:solidFill>
                <a:srgbClr val="202020"/>
              </a:solidFill>
            </a:endParaRPr>
          </a:p>
          <a:p>
            <a:pPr marL="0" lvl="0" indent="0" algn="l" rtl="0">
              <a:spcBef>
                <a:spcPts val="0"/>
              </a:spcBef>
              <a:spcAft>
                <a:spcPts val="0"/>
              </a:spcAft>
              <a:buNone/>
            </a:pPr>
            <a:r>
              <a:rPr lang="en" sz="1250">
                <a:solidFill>
                  <a:srgbClr val="202020"/>
                </a:solidFill>
              </a:rPr>
              <a:t>Compare and contrast made accessible to a child who is deafblind</a:t>
            </a:r>
            <a:endParaRPr sz="1250">
              <a:solidFill>
                <a:srgbClr val="202020"/>
              </a:solidFill>
            </a:endParaRPr>
          </a:p>
          <a:p>
            <a:pPr marL="0" lvl="0" indent="0" algn="l" rtl="0">
              <a:spcBef>
                <a:spcPts val="0"/>
              </a:spcBef>
              <a:spcAft>
                <a:spcPts val="0"/>
              </a:spcAft>
              <a:buNone/>
            </a:pPr>
            <a:r>
              <a:rPr lang="en" sz="1250">
                <a:solidFill>
                  <a:srgbClr val="202020"/>
                </a:solidFill>
              </a:rPr>
              <a:t>Illiana had very low vision but had a small crescent window that she could see through and could see colors so loved to do art. Smelly markers. She created this picture. She is an example of a student that cognitively, people thought she was at a very concrete level but she wasn’t able to understand braille, tried print but couldn’t see it. She would do art and use the colors “yellow like the sun. Green like the fresh grass” concepts would come out of her that showed she knew how to use language. Low floor, high ceiling. We might think they may not be able to understand because they’re so abstract, but we can see how they play with language in their day to day life, that becomes the point of access. </a:t>
            </a:r>
            <a:endParaRPr sz="1250">
              <a:solidFill>
                <a:srgbClr val="20202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b72159ce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b72159ce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5 - lots of good points about using peers</a:t>
            </a:r>
            <a:endParaRPr/>
          </a:p>
          <a:p>
            <a:pPr marL="0" lvl="0" indent="0" algn="l" rtl="0">
              <a:spcBef>
                <a:spcPts val="0"/>
              </a:spcBef>
              <a:spcAft>
                <a:spcPts val="0"/>
              </a:spcAft>
              <a:buNone/>
            </a:pPr>
            <a:endParaRPr/>
          </a:p>
          <a:p>
            <a:pPr marL="0" lvl="0" indent="0" algn="l" rtl="0">
              <a:spcBef>
                <a:spcPts val="0"/>
              </a:spcBef>
              <a:spcAft>
                <a:spcPts val="0"/>
              </a:spcAft>
              <a:buNone/>
            </a:pPr>
            <a:r>
              <a:rPr lang="en"/>
              <a:t>DL - gets to the point around distance learning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9d2526091_0_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9d252609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 school journal, could send an object home with the child, a manipulative from a math lesson, pair with an email or print, ask parents to talk about it as the child is feeling it</a:t>
            </a:r>
            <a:endParaRPr/>
          </a:p>
          <a:p>
            <a:pPr marL="0" lvl="0" indent="0" algn="l" rtl="0">
              <a:spcBef>
                <a:spcPts val="0"/>
              </a:spcBef>
              <a:spcAft>
                <a:spcPts val="0"/>
              </a:spcAft>
              <a:buNone/>
            </a:pPr>
            <a:endParaRPr/>
          </a:p>
          <a:p>
            <a:pPr marL="0" lvl="0" indent="0" algn="l" rtl="0">
              <a:spcBef>
                <a:spcPts val="0"/>
              </a:spcBef>
              <a:spcAft>
                <a:spcPts val="0"/>
              </a:spcAft>
              <a:buNone/>
            </a:pPr>
            <a:r>
              <a:rPr lang="en"/>
              <a:t>Experience boxes, with objects or other tactual representations to remember something that’s happened. Clayton’s favorite experience box was the empty McDonalds containers, smell the french fries and the hamburger, very motivating</a:t>
            </a:r>
            <a:endParaRPr/>
          </a:p>
          <a:p>
            <a:pPr marL="0" lvl="0" indent="0" algn="l" rtl="0">
              <a:spcBef>
                <a:spcPts val="0"/>
              </a:spcBef>
              <a:spcAft>
                <a:spcPts val="0"/>
              </a:spcAft>
              <a:buNone/>
            </a:pPr>
            <a:endParaRPr/>
          </a:p>
          <a:p>
            <a:pPr marL="0" lvl="0" indent="0" algn="l" rtl="0">
              <a:spcBef>
                <a:spcPts val="0"/>
              </a:spcBef>
              <a:spcAft>
                <a:spcPts val="0"/>
              </a:spcAft>
              <a:buNone/>
            </a:pPr>
            <a:r>
              <a:rPr lang="en"/>
              <a:t>Shared story books, pairing with objects, Perkins school for the blind has a whole series of books that comes with objects</a:t>
            </a:r>
            <a:endParaRPr/>
          </a:p>
          <a:p>
            <a:pPr marL="0" lvl="0" indent="0" algn="l" rtl="0">
              <a:spcBef>
                <a:spcPts val="0"/>
              </a:spcBef>
              <a:spcAft>
                <a:spcPts val="0"/>
              </a:spcAft>
              <a:buNone/>
            </a:pPr>
            <a:endParaRPr/>
          </a:p>
          <a:p>
            <a:pPr marL="0" lvl="0" indent="0" algn="l" rtl="0">
              <a:spcBef>
                <a:spcPts val="0"/>
              </a:spcBef>
              <a:spcAft>
                <a:spcPts val="0"/>
              </a:spcAft>
              <a:buNone/>
            </a:pPr>
            <a:r>
              <a:rPr lang="en"/>
              <a:t>Main point, there needs to be collaboration and communication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b7212b43c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ab7212b43c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 question</a:t>
            </a:r>
            <a:endParaRPr sz="1400"/>
          </a:p>
          <a:p>
            <a:pPr marL="0" lvl="0" indent="0" algn="l" rtl="0">
              <a:lnSpc>
                <a:spcPct val="90000"/>
              </a:lnSpc>
              <a:spcBef>
                <a:spcPts val="1000"/>
              </a:spcBef>
              <a:spcAft>
                <a:spcPts val="0"/>
              </a:spcAft>
              <a:buClr>
                <a:schemeClr val="dk1"/>
              </a:buClr>
              <a:buSzPts val="1100"/>
              <a:buFont typeface="Arial"/>
              <a:buNone/>
            </a:pPr>
            <a:r>
              <a:rPr lang="en" sz="1400"/>
              <a:t>General ed vs. DB</a:t>
            </a:r>
            <a:endParaRPr sz="1400"/>
          </a:p>
        </p:txBody>
      </p:sp>
      <p:sp>
        <p:nvSpPr>
          <p:cNvPr id="323" name="Google Shape;323;gab7212b43c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a9d2526091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a9d252609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407ceb625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407ceb62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b7212b43c_0_1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ab7212b43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9d2526091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a9d2526091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Chat - share your name, role, state, the holidays are coming up, no matter how you celebrate - what are some of your favorite holiday foods or activities?</a:t>
            </a: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140" name="Google Shape;140;ga9d2526091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407ceb625_0_18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407ceb625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9d2526091_0_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9d252609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407ceb625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407ceb62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cardinality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407ceb625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5407ceb625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407ceb625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5407ceb62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students have cadinality...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9d2526091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9d252609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07ceb625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07ceb625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part whole</a:t>
            </a:r>
            <a:endParaRPr/>
          </a:p>
          <a:p>
            <a:pPr marL="0" lvl="0" indent="0" algn="l" rtl="0">
              <a:spcBef>
                <a:spcPts val="0"/>
              </a:spcBef>
              <a:spcAft>
                <a:spcPts val="0"/>
              </a:spcAft>
              <a:buNone/>
            </a:pPr>
            <a:r>
              <a:rPr lang="en"/>
              <a:t>Five frame</a:t>
            </a:r>
            <a:endParaRPr/>
          </a:p>
          <a:p>
            <a:pPr marL="0" lvl="0" indent="0" algn="l" rtl="0">
              <a:spcBef>
                <a:spcPts val="0"/>
              </a:spcBef>
              <a:spcAft>
                <a:spcPts val="0"/>
              </a:spcAft>
              <a:buNone/>
            </a:pPr>
            <a:r>
              <a:rPr lang="en"/>
              <a:t>Ten frame</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ab7212b43c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ab7212b43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part whole</a:t>
            </a:r>
            <a:endParaRPr/>
          </a:p>
          <a:p>
            <a:pPr marL="0" lvl="0" indent="0" algn="l" rtl="0">
              <a:spcBef>
                <a:spcPts val="0"/>
              </a:spcBef>
              <a:spcAft>
                <a:spcPts val="0"/>
              </a:spcAft>
              <a:buNone/>
            </a:pPr>
            <a:r>
              <a:rPr lang="en"/>
              <a:t>Five frame</a:t>
            </a:r>
            <a:endParaRPr/>
          </a:p>
          <a:p>
            <a:pPr marL="0" lvl="0" indent="0" algn="l" rtl="0">
              <a:spcBef>
                <a:spcPts val="0"/>
              </a:spcBef>
              <a:spcAft>
                <a:spcPts val="0"/>
              </a:spcAft>
              <a:buNone/>
            </a:pPr>
            <a:r>
              <a:rPr lang="en"/>
              <a:t>Ten frame</a:t>
            </a: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ab7212b43c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ab7212b43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part whole</a:t>
            </a:r>
            <a:endParaRPr/>
          </a:p>
          <a:p>
            <a:pPr marL="0" lvl="0" indent="0" algn="l" rtl="0">
              <a:spcBef>
                <a:spcPts val="0"/>
              </a:spcBef>
              <a:spcAft>
                <a:spcPts val="0"/>
              </a:spcAft>
              <a:buNone/>
            </a:pPr>
            <a:r>
              <a:rPr lang="en"/>
              <a:t>Five frame</a:t>
            </a:r>
            <a:endParaRPr/>
          </a:p>
          <a:p>
            <a:pPr marL="0" lvl="0" indent="0" algn="l" rtl="0">
              <a:spcBef>
                <a:spcPts val="0"/>
              </a:spcBef>
              <a:spcAft>
                <a:spcPts val="0"/>
              </a:spcAft>
              <a:buNone/>
            </a:pPr>
            <a:r>
              <a:rPr lang="en"/>
              <a:t>Ten frame</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ab7212b43c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ab7212b43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 part whole</a:t>
            </a:r>
            <a:endParaRPr/>
          </a:p>
          <a:p>
            <a:pPr marL="0" lvl="0" indent="0" algn="l" rtl="0">
              <a:spcBef>
                <a:spcPts val="0"/>
              </a:spcBef>
              <a:spcAft>
                <a:spcPts val="0"/>
              </a:spcAft>
              <a:buNone/>
            </a:pPr>
            <a:r>
              <a:rPr lang="en"/>
              <a:t>Five frame</a:t>
            </a:r>
            <a:endParaRPr/>
          </a:p>
          <a:p>
            <a:pPr marL="0" lvl="0" indent="0" algn="l" rtl="0">
              <a:spcBef>
                <a:spcPts val="0"/>
              </a:spcBef>
              <a:spcAft>
                <a:spcPts val="0"/>
              </a:spcAft>
              <a:buNone/>
            </a:pPr>
            <a:r>
              <a:rPr lang="en"/>
              <a:t>Ten frame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11754998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11754998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ab7212b43c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ab7212b43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a9d252609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a9d252609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407ceb625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407ceb62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a9d2526091_2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a9d2526091_2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 question</a:t>
            </a:r>
            <a:endParaRPr sz="1400"/>
          </a:p>
        </p:txBody>
      </p:sp>
      <p:sp>
        <p:nvSpPr>
          <p:cNvPr id="458" name="Google Shape;458;ga9d2526091_2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a214d628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a214d628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Updated this to </a:t>
            </a:r>
            <a:r>
              <a:rPr lang="en" u="sng">
                <a:solidFill>
                  <a:schemeClr val="hlink"/>
                </a:solidFill>
                <a:hlinkClick r:id="rId3"/>
              </a:rPr>
              <a:t>https://survey.alchemer.com/s3/6040906/Early-Literacy-and-Numeracy-Summit-Session</a:t>
            </a:r>
            <a:r>
              <a:rPr lang="en"/>
              <a:t> Julie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11754998c_0_17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711754998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a9d2526091_1_4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a9d2526091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Chat - add links in chat, highlight some key points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9d2526091_1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ga9d2526091_1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a9d2526091_1_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IBM Plex Sans"/>
                <a:ea typeface="IBM Plex Sans"/>
                <a:cs typeface="IBM Plex Sans"/>
                <a:sym typeface="IBM Plex Sans"/>
              </a:rPr>
              <a:t>Helping my child with:</a:t>
            </a:r>
            <a:endParaRPr sz="1200">
              <a:solidFill>
                <a:schemeClr val="dk1"/>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b="1">
                <a:solidFill>
                  <a:srgbClr val="408087"/>
                </a:solidFill>
                <a:latin typeface="IBM Plex Sans"/>
                <a:ea typeface="IBM Plex Sans"/>
                <a:cs typeface="IBM Plex Sans"/>
                <a:sym typeface="IBM Plex Sans"/>
              </a:rPr>
              <a:t>Routines at Home</a:t>
            </a:r>
            <a:endParaRPr sz="1200" b="1">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b="1">
                <a:solidFill>
                  <a:srgbClr val="408087"/>
                </a:solidFill>
                <a:latin typeface="IBM Plex Sans"/>
                <a:ea typeface="IBM Plex Sans"/>
                <a:cs typeface="IBM Plex Sans"/>
                <a:sym typeface="IBM Plex Sans"/>
              </a:rPr>
              <a:t>Foundations of Communication at Home</a:t>
            </a:r>
            <a:endParaRPr sz="1200" b="1">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b="1">
                <a:solidFill>
                  <a:srgbClr val="408087"/>
                </a:solidFill>
                <a:latin typeface="IBM Plex Sans"/>
                <a:ea typeface="IBM Plex Sans"/>
                <a:cs typeface="IBM Plex Sans"/>
                <a:sym typeface="IBM Plex Sans"/>
              </a:rPr>
              <a:t>Communication at Home</a:t>
            </a:r>
            <a:endParaRPr sz="1200" b="1">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b="1">
                <a:solidFill>
                  <a:srgbClr val="408087"/>
                </a:solidFill>
                <a:latin typeface="IBM Plex Sans"/>
                <a:ea typeface="IBM Plex Sans"/>
                <a:cs typeface="IBM Plex Sans"/>
                <a:sym typeface="IBM Plex Sans"/>
              </a:rPr>
              <a:t>Academics at Home</a:t>
            </a:r>
            <a:endParaRPr sz="1200" b="1">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Foundations of Reading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Reading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Foundations of Math While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Math While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Foundations of Writing While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Writing While at Home  </a:t>
            </a:r>
            <a:endParaRPr sz="1200">
              <a:solidFill>
                <a:srgbClr val="408087"/>
              </a:solidFill>
              <a:latin typeface="IBM Plex Sans"/>
              <a:ea typeface="IBM Plex Sans"/>
              <a:cs typeface="IBM Plex Sans"/>
              <a:sym typeface="IBM Plex Sans"/>
            </a:endParaRPr>
          </a:p>
          <a:p>
            <a:pPr marL="457200" lvl="0" indent="-304800" algn="l" rtl="0">
              <a:lnSpc>
                <a:spcPct val="90000"/>
              </a:lnSpc>
              <a:spcBef>
                <a:spcPts val="800"/>
              </a:spcBef>
              <a:spcAft>
                <a:spcPts val="0"/>
              </a:spcAft>
              <a:buClr>
                <a:srgbClr val="408087"/>
              </a:buClr>
              <a:buSzPts val="1200"/>
              <a:buFont typeface="IBM Plex Sans"/>
              <a:buChar char="●"/>
            </a:pPr>
            <a:r>
              <a:rPr lang="en" sz="1200">
                <a:solidFill>
                  <a:srgbClr val="408087"/>
                </a:solidFill>
                <a:latin typeface="IBM Plex Sans"/>
                <a:ea typeface="IBM Plex Sans"/>
                <a:cs typeface="IBM Plex Sans"/>
                <a:sym typeface="IBM Plex Sans"/>
              </a:rPr>
              <a:t>Checking Progress in Knowledge and Behavior at Home </a:t>
            </a:r>
            <a:endParaRPr sz="1200"/>
          </a:p>
        </p:txBody>
      </p:sp>
      <p:sp>
        <p:nvSpPr>
          <p:cNvPr id="180" name="Google Shape;180;ga9d2526091_1_5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a9d2526091_0_3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a9d2526091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Specific tools and practices - we are here to introduce some new ideas to you</a:t>
            </a:r>
            <a:endParaRPr/>
          </a:p>
          <a:p>
            <a:pPr marL="0" lvl="0" indent="0" algn="l" rtl="0">
              <a:spcBef>
                <a:spcPts val="0"/>
              </a:spcBef>
              <a:spcAft>
                <a:spcPts val="0"/>
              </a:spcAft>
              <a:buNone/>
            </a:pPr>
            <a:endParaRPr/>
          </a:p>
          <a:p>
            <a:pPr marL="0" lvl="0" indent="0" algn="l" rtl="0">
              <a:spcBef>
                <a:spcPts val="0"/>
              </a:spcBef>
              <a:spcAft>
                <a:spcPts val="0"/>
              </a:spcAft>
              <a:buNone/>
            </a:pPr>
            <a:r>
              <a:rPr lang="en"/>
              <a:t>TIES focus is so much on inclusive education, part of our goal is to provide that to this audience. We encourage you to participate and bring that in yourself. We see this as a collaboration.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9d2526091_1_53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9d2526091_1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spcBef>
                <a:spcPts val="0"/>
              </a:spcBef>
              <a:spcAft>
                <a:spcPts val="0"/>
              </a:spcAft>
              <a:buClr>
                <a:srgbClr val="233142"/>
              </a:buClr>
              <a:buSzPts val="5200"/>
              <a:buFont typeface="Montserrat"/>
              <a:buNone/>
              <a:defRPr sz="5200" b="1">
                <a:solidFill>
                  <a:srgbClr val="233142"/>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3000"/>
              <a:buFont typeface="IBM Plex Sans Condensed Medium"/>
              <a:buNone/>
              <a:defRPr sz="3000">
                <a:solidFill>
                  <a:schemeClr val="lt1"/>
                </a:solidFill>
                <a:latin typeface="IBM Plex Sans Condensed Medium"/>
                <a:ea typeface="IBM Plex Sans Condensed Medium"/>
                <a:cs typeface="IBM Plex Sans Condensed Medium"/>
                <a:sym typeface="IBM Plex Sans Condense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urple Bar">
  <p:cSld name="Title and Content Purple Bar">
    <p:spTree>
      <p:nvGrpSpPr>
        <p:cNvPr id="1" name="Shape 54"/>
        <p:cNvGrpSpPr/>
        <p:nvPr/>
      </p:nvGrpSpPr>
      <p:grpSpPr>
        <a:xfrm>
          <a:off x="0" y="0"/>
          <a:ext cx="0" cy="0"/>
          <a:chOff x="0" y="0"/>
          <a:chExt cx="0" cy="0"/>
        </a:xfrm>
      </p:grpSpPr>
      <p:sp>
        <p:nvSpPr>
          <p:cNvPr id="55" name="Google Shape;55;p12"/>
          <p:cNvSpPr/>
          <p:nvPr/>
        </p:nvSpPr>
        <p:spPr>
          <a:xfrm>
            <a:off x="0" y="6172200"/>
            <a:ext cx="9144000" cy="685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56" name="Google Shape;56;p12"/>
          <p:cNvPicPr preferRelativeResize="0"/>
          <p:nvPr/>
        </p:nvPicPr>
        <p:blipFill rotWithShape="1">
          <a:blip r:embed="rId2">
            <a:alphaModFix/>
          </a:blip>
          <a:srcRect l="75" t="23600" r="5227" b="27004"/>
          <a:stretch/>
        </p:blipFill>
        <p:spPr>
          <a:xfrm>
            <a:off x="7966213" y="6324600"/>
            <a:ext cx="981078" cy="441484"/>
          </a:xfrm>
          <a:prstGeom prst="rect">
            <a:avLst/>
          </a:prstGeom>
          <a:noFill/>
          <a:ln>
            <a:noFill/>
          </a:ln>
        </p:spPr>
      </p:pic>
      <p:sp>
        <p:nvSpPr>
          <p:cNvPr id="57" name="Google Shape;57;p12"/>
          <p:cNvSpPr/>
          <p:nvPr/>
        </p:nvSpPr>
        <p:spPr>
          <a:xfrm>
            <a:off x="0" y="203843"/>
            <a:ext cx="9144000" cy="1397100"/>
          </a:xfrm>
          <a:prstGeom prst="rect">
            <a:avLst/>
          </a:prstGeom>
          <a:solidFill>
            <a:srgbClr val="745FA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 name="Google Shape;58;p12"/>
          <p:cNvSpPr txBox="1">
            <a:spLocks noGrp="1"/>
          </p:cNvSpPr>
          <p:nvPr>
            <p:ph type="title"/>
          </p:nvPr>
        </p:nvSpPr>
        <p:spPr>
          <a:xfrm>
            <a:off x="628650" y="203843"/>
            <a:ext cx="7886700" cy="13971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F2F2F2"/>
              </a:buClr>
              <a:buSzPts val="2700"/>
              <a:buFont typeface="Arial"/>
              <a:buNone/>
              <a:defRPr sz="2700" b="1" i="0" u="none" strike="noStrike" cap="none">
                <a:solidFill>
                  <a:srgbClr val="F2F2F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12"/>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2" name="Google Shape;62;p1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63" name="Google Shape;63;p13"/>
          <p:cNvSpPr txBox="1">
            <a:spLocks noGrp="1"/>
          </p:cNvSpPr>
          <p:nvPr>
            <p:ph type="dt" idx="10"/>
          </p:nvPr>
        </p:nvSpPr>
        <p:spPr>
          <a:xfrm>
            <a:off x="628650" y="6356351"/>
            <a:ext cx="20574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4" name="Google Shape;64;p13"/>
          <p:cNvSpPr txBox="1">
            <a:spLocks noGrp="1"/>
          </p:cNvSpPr>
          <p:nvPr>
            <p:ph type="ftr" idx="11"/>
          </p:nvPr>
        </p:nvSpPr>
        <p:spPr>
          <a:xfrm>
            <a:off x="3028950" y="6356351"/>
            <a:ext cx="30861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5" name="Google Shape;65;p13"/>
          <p:cNvSpPr txBox="1">
            <a:spLocks noGrp="1"/>
          </p:cNvSpPr>
          <p:nvPr>
            <p:ph type="sldNum" idx="12"/>
          </p:nvPr>
        </p:nvSpPr>
        <p:spPr>
          <a:xfrm>
            <a:off x="6457950" y="6356351"/>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8" name="Google Shape;68;p1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69" name="Google Shape;69;p1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0" name="Google Shape;70;p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15"/>
          <p:cNvSpPr/>
          <p:nvPr/>
        </p:nvSpPr>
        <p:spPr>
          <a:xfrm>
            <a:off x="0" y="203843"/>
            <a:ext cx="9144000" cy="1397100"/>
          </a:xfrm>
          <a:prstGeom prst="rect">
            <a:avLst/>
          </a:prstGeom>
          <a:solidFill>
            <a:srgbClr val="745FA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3" name="Google Shape;73;p15"/>
          <p:cNvSpPr txBox="1">
            <a:spLocks noGrp="1"/>
          </p:cNvSpPr>
          <p:nvPr>
            <p:ph type="title"/>
          </p:nvPr>
        </p:nvSpPr>
        <p:spPr>
          <a:xfrm>
            <a:off x="629841" y="203843"/>
            <a:ext cx="7886700" cy="13851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lt1"/>
              </a:buClr>
              <a:buSzPts val="2700"/>
              <a:buFont typeface="Arial"/>
              <a:buNone/>
              <a:defRPr sz="27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15"/>
          <p:cNvSpPr txBox="1">
            <a:spLocks noGrp="1"/>
          </p:cNvSpPr>
          <p:nvPr>
            <p:ph type="body" idx="1"/>
          </p:nvPr>
        </p:nvSpPr>
        <p:spPr>
          <a:xfrm>
            <a:off x="629841" y="1681163"/>
            <a:ext cx="3868500" cy="8241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5" name="Google Shape;75;p15"/>
          <p:cNvSpPr txBox="1">
            <a:spLocks noGrp="1"/>
          </p:cNvSpPr>
          <p:nvPr>
            <p:ph type="body" idx="2"/>
          </p:nvPr>
        </p:nvSpPr>
        <p:spPr>
          <a:xfrm>
            <a:off x="629841" y="2505075"/>
            <a:ext cx="3868500" cy="3684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Google Shape;76;p15"/>
          <p:cNvSpPr txBox="1">
            <a:spLocks noGrp="1"/>
          </p:cNvSpPr>
          <p:nvPr>
            <p:ph type="body" idx="3"/>
          </p:nvPr>
        </p:nvSpPr>
        <p:spPr>
          <a:xfrm>
            <a:off x="4629150" y="1681163"/>
            <a:ext cx="3887400" cy="8241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body" idx="4"/>
          </p:nvPr>
        </p:nvSpPr>
        <p:spPr>
          <a:xfrm>
            <a:off x="4629150" y="2505075"/>
            <a:ext cx="3887400" cy="36843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dt" idx="10"/>
          </p:nvPr>
        </p:nvSpPr>
        <p:spPr>
          <a:xfrm>
            <a:off x="628650" y="6356351"/>
            <a:ext cx="20574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ftr" idx="11"/>
          </p:nvPr>
        </p:nvSpPr>
        <p:spPr>
          <a:xfrm>
            <a:off x="3028950" y="6356351"/>
            <a:ext cx="30861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p15"/>
          <p:cNvSpPr txBox="1">
            <a:spLocks noGrp="1"/>
          </p:cNvSpPr>
          <p:nvPr>
            <p:ph type="sldNum" idx="12"/>
          </p:nvPr>
        </p:nvSpPr>
        <p:spPr>
          <a:xfrm>
            <a:off x="6457950" y="6356351"/>
            <a:ext cx="2057400" cy="3651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81" name="Google Shape;81;p15"/>
          <p:cNvSpPr/>
          <p:nvPr/>
        </p:nvSpPr>
        <p:spPr>
          <a:xfrm>
            <a:off x="0" y="6172200"/>
            <a:ext cx="9144000" cy="685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82" name="Google Shape;82;p15"/>
          <p:cNvPicPr preferRelativeResize="0"/>
          <p:nvPr/>
        </p:nvPicPr>
        <p:blipFill rotWithShape="1">
          <a:blip r:embed="rId2">
            <a:alphaModFix/>
          </a:blip>
          <a:srcRect l="75" t="23600" r="5227" b="27004"/>
          <a:stretch/>
        </p:blipFill>
        <p:spPr>
          <a:xfrm>
            <a:off x="7966213" y="6324600"/>
            <a:ext cx="981078" cy="44148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85" name="Google Shape;85;p16"/>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6" name="Google Shape;86;p1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89" name="Google Shape;89;p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2" name="Google Shape;92;p1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95" name="Google Shape;95;p19"/>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96" name="Google Shape;96;p1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99" name="Google Shape;99;p2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2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03" name="Google Shape;103;p21"/>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4" name="Google Shape;104;p21"/>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05" name="Google Shape;105;p2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9250">
              <a:spcBef>
                <a:spcPts val="1600"/>
              </a:spcBef>
              <a:spcAft>
                <a:spcPts val="0"/>
              </a:spcAft>
              <a:buClr>
                <a:srgbClr val="408087"/>
              </a:buClr>
              <a:buSzPts val="1900"/>
              <a:buFont typeface="IBM Plex Sans Condensed Medium"/>
              <a:buChar char="■"/>
              <a:defRPr sz="1900">
                <a:solidFill>
                  <a:srgbClr val="408087"/>
                </a:solidFill>
                <a:latin typeface="IBM Plex Sans Condensed Medium"/>
                <a:ea typeface="IBM Plex Sans Condensed Medium"/>
                <a:cs typeface="IBM Plex Sans Condensed Medium"/>
                <a:sym typeface="IBM Plex Sans Condensed Medium"/>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36550">
              <a:spcBef>
                <a:spcPts val="1600"/>
              </a:spcBef>
              <a:spcAft>
                <a:spcPts val="0"/>
              </a:spcAft>
              <a:buClr>
                <a:srgbClr val="408087"/>
              </a:buClr>
              <a:buSzPts val="1700"/>
              <a:buFont typeface="IBM Plex Sans Condensed"/>
              <a:buChar char="○"/>
              <a:defRPr sz="1700">
                <a:solidFill>
                  <a:srgbClr val="408087"/>
                </a:solidFill>
                <a:latin typeface="IBM Plex Sans Condensed"/>
                <a:ea typeface="IBM Plex Sans Condensed"/>
                <a:cs typeface="IBM Plex Sans Condensed"/>
                <a:sym typeface="IBM Plex Sans Condensed"/>
              </a:defRPr>
            </a:lvl5pPr>
            <a:lvl6pPr marL="2743200" lvl="5"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spcBef>
                <a:spcPts val="1600"/>
              </a:spcBef>
              <a:spcAft>
                <a:spcPts val="1600"/>
              </a:spcAft>
              <a:buClr>
                <a:srgbClr val="408087"/>
              </a:buClr>
              <a:buSzPts val="1800"/>
              <a:buChar char="■"/>
              <a:defRPr sz="1800">
                <a:solidFill>
                  <a:srgbClr val="408087"/>
                </a:solidFill>
              </a:defRPr>
            </a:lvl9pPr>
          </a:lstStyle>
          <a:p>
            <a:endParaRPr/>
          </a:p>
        </p:txBody>
      </p:sp>
      <p:sp>
        <p:nvSpPr>
          <p:cNvPr id="16" name="Google Shape;16;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22"/>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08" name="Google Shape;108;p2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
        <p:cNvGrpSpPr/>
        <p:nvPr/>
      </p:nvGrpSpPr>
      <p:grpSpPr>
        <a:xfrm>
          <a:off x="0" y="0"/>
          <a:ext cx="0" cy="0"/>
          <a:chOff x="0" y="0"/>
          <a:chExt cx="0" cy="0"/>
        </a:xfrm>
      </p:grpSpPr>
      <p:sp>
        <p:nvSpPr>
          <p:cNvPr id="110" name="Google Shape;110;p2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11" name="Google Shape;111;p2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112" name="Google Shape;112;p2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
        <p:nvSpPr>
          <p:cNvPr id="114" name="Google Shape;114;p2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ontserrat"/>
              <a:buNone/>
              <a:defRPr sz="3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Medium"/>
              <a:buChar char="●"/>
              <a:defRPr sz="2200">
                <a:solidFill>
                  <a:srgbClr val="408087"/>
                </a:solidFill>
                <a:latin typeface="IBM Plex Sans Medium"/>
                <a:ea typeface="IBM Plex Sans Medium"/>
                <a:cs typeface="IBM Plex Sans Medium"/>
                <a:sym typeface="IBM Plex Sans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4"/>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5"/>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
        <p:cNvGrpSpPr/>
        <p:nvPr/>
      </p:nvGrpSpPr>
      <p:grpSpPr>
        <a:xfrm>
          <a:off x="0" y="0"/>
          <a:ext cx="0" cy="0"/>
          <a:chOff x="0" y="0"/>
          <a:chExt cx="0" cy="0"/>
        </a:xfrm>
      </p:grpSpPr>
      <p:sp>
        <p:nvSpPr>
          <p:cNvPr id="29" name="Google Shape;29;p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 name="Google Shape;30;p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68300" algn="ctr">
              <a:spcBef>
                <a:spcPts val="1600"/>
              </a:spcBef>
              <a:spcAft>
                <a:spcPts val="0"/>
              </a:spcAft>
              <a:buSzPts val="2200"/>
              <a:buChar char="●"/>
              <a:defRPr/>
            </a:lvl2pPr>
            <a:lvl3pPr marL="1371600" lvl="2" indent="-342900" algn="ctr">
              <a:spcBef>
                <a:spcPts val="1600"/>
              </a:spcBef>
              <a:spcAft>
                <a:spcPts val="0"/>
              </a:spcAft>
              <a:buSzPts val="1800"/>
              <a:buChar char="■"/>
              <a:defRPr/>
            </a:lvl3pPr>
            <a:lvl4pPr marL="1828800" lvl="3" indent="-342900" algn="ctr">
              <a:spcBef>
                <a:spcPts val="1600"/>
              </a:spcBef>
              <a:spcAft>
                <a:spcPts val="0"/>
              </a:spcAft>
              <a:buSzPts val="1800"/>
              <a:buChar char="●"/>
              <a:defRPr/>
            </a:lvl4pPr>
            <a:lvl5pPr marL="2286000" lvl="4" indent="-342900" algn="ctr">
              <a:spcBef>
                <a:spcPts val="1600"/>
              </a:spcBef>
              <a:spcAft>
                <a:spcPts val="0"/>
              </a:spcAft>
              <a:buSzPts val="1800"/>
              <a:buChar char="○"/>
              <a:defRPr/>
            </a:lvl5pPr>
            <a:lvl6pPr marL="2743200" lvl="5" indent="-342900" algn="ctr">
              <a:spcBef>
                <a:spcPts val="1600"/>
              </a:spcBef>
              <a:spcAft>
                <a:spcPts val="0"/>
              </a:spcAft>
              <a:buSzPts val="1800"/>
              <a:buChar char="■"/>
              <a:defRPr/>
            </a:lvl6pPr>
            <a:lvl7pPr marL="3200400" lvl="6" indent="-342900" algn="ctr">
              <a:spcBef>
                <a:spcPts val="1600"/>
              </a:spcBef>
              <a:spcAft>
                <a:spcPts val="0"/>
              </a:spcAft>
              <a:buSzPts val="1800"/>
              <a:buChar char="●"/>
              <a:defRPr/>
            </a:lvl7pPr>
            <a:lvl8pPr marL="3657600" lvl="7" indent="-342900" algn="ctr">
              <a:spcBef>
                <a:spcPts val="1600"/>
              </a:spcBef>
              <a:spcAft>
                <a:spcPts val="0"/>
              </a:spcAft>
              <a:buSzPts val="1800"/>
              <a:buChar char="○"/>
              <a:defRPr/>
            </a:lvl8pPr>
            <a:lvl9pPr marL="4114800" lvl="8" indent="-342900" algn="ctr">
              <a:spcBef>
                <a:spcPts val="1600"/>
              </a:spcBef>
              <a:spcAft>
                <a:spcPts val="1600"/>
              </a:spcAft>
              <a:buSzPts val="1800"/>
              <a:buChar char="■"/>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6" name="Google Shape;36;p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sp>
        <p:nvSpPr>
          <p:cNvPr id="37" name="Google Shape;37;p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8" name="Google Shape;38;p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9" name="Google Shape;39;p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urple Bar">
  <p:cSld name="Title and Content Purple Bar">
    <p:spTree>
      <p:nvGrpSpPr>
        <p:cNvPr id="1" name="Shape 40"/>
        <p:cNvGrpSpPr/>
        <p:nvPr/>
      </p:nvGrpSpPr>
      <p:grpSpPr>
        <a:xfrm>
          <a:off x="0" y="0"/>
          <a:ext cx="0" cy="0"/>
          <a:chOff x="0" y="0"/>
          <a:chExt cx="0" cy="0"/>
        </a:xfrm>
      </p:grpSpPr>
      <p:sp>
        <p:nvSpPr>
          <p:cNvPr id="41" name="Google Shape;41;p9"/>
          <p:cNvSpPr/>
          <p:nvPr/>
        </p:nvSpPr>
        <p:spPr>
          <a:xfrm>
            <a:off x="0" y="6172200"/>
            <a:ext cx="9144000" cy="68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l="75" t="23600" r="5227" b="27004"/>
          <a:stretch/>
        </p:blipFill>
        <p:spPr>
          <a:xfrm>
            <a:off x="7966213" y="6324600"/>
            <a:ext cx="981078" cy="441484"/>
          </a:xfrm>
          <a:prstGeom prst="rect">
            <a:avLst/>
          </a:prstGeom>
          <a:noFill/>
          <a:ln>
            <a:noFill/>
          </a:ln>
        </p:spPr>
      </p:pic>
      <p:sp>
        <p:nvSpPr>
          <p:cNvPr id="43" name="Google Shape;43;p9"/>
          <p:cNvSpPr/>
          <p:nvPr/>
        </p:nvSpPr>
        <p:spPr>
          <a:xfrm>
            <a:off x="0" y="203843"/>
            <a:ext cx="9144000" cy="1397100"/>
          </a:xfrm>
          <a:prstGeom prst="rect">
            <a:avLst/>
          </a:prstGeom>
          <a:solidFill>
            <a:srgbClr val="745F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44" name="Google Shape;44;p9"/>
          <p:cNvSpPr txBox="1">
            <a:spLocks noGrp="1"/>
          </p:cNvSpPr>
          <p:nvPr>
            <p:ph type="title"/>
          </p:nvPr>
        </p:nvSpPr>
        <p:spPr>
          <a:xfrm>
            <a:off x="628650" y="203843"/>
            <a:ext cx="7886700" cy="13971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2F2F2"/>
              </a:buClr>
              <a:buSzPts val="3600"/>
              <a:buFont typeface="Arial"/>
              <a:buNone/>
              <a:defRPr sz="3600" b="1" i="0" u="none" strike="noStrike" cap="none">
                <a:solidFill>
                  <a:srgbClr val="F2F2F2"/>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45" name="Google Shape;45;p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 name="Google Shape;52;p1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3" name="Google Shape;53;p1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lnSpc>
                <a:spcPct val="115000"/>
              </a:lnSpc>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lnSpc>
                <a:spcPct val="115000"/>
              </a:lnSpc>
              <a:spcBef>
                <a:spcPts val="1600"/>
              </a:spcBef>
              <a:spcAft>
                <a:spcPts val="160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8" name="Google Shape;48;p1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1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publications.dev.ici.umn.edu/ties/5-15-45/overview"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publications.dev.ici.umn.edu/ties/5-15-45/forty-five"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tiescenter.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hyperlink" Target="https://publications.ici.umn.edu/ties/communicative-competence-tips/connecting-core-words-aided-language-modeling-and-literacy"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s://publications.ici.umn.edu/ties/building-engagement-with-distance-learning/distance-learning-communication-systems"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tiescenter.org"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survey.alchemer.com/s3/6040906/Early-Literacy-and-Numeracy-Summit-Session"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TRukuAssPJ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iescenter.org/about/stakeholders/parents-and-families/parent-resource-videos"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25"/>
          <p:cNvSpPr txBox="1">
            <a:spLocks noGrp="1"/>
          </p:cNvSpPr>
          <p:nvPr>
            <p:ph type="ctrTitle"/>
          </p:nvPr>
        </p:nvSpPr>
        <p:spPr>
          <a:xfrm>
            <a:off x="187050" y="2780000"/>
            <a:ext cx="8458200" cy="129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Early Literacy and Numeracy</a:t>
            </a:r>
            <a:endParaRPr sz="4000" b="1">
              <a:solidFill>
                <a:srgbClr val="233142"/>
              </a:solidFill>
              <a:latin typeface="Montserrat"/>
              <a:ea typeface="Montserrat"/>
              <a:cs typeface="Montserrat"/>
              <a:sym typeface="Montserrat"/>
            </a:endParaRPr>
          </a:p>
        </p:txBody>
      </p:sp>
      <p:sp>
        <p:nvSpPr>
          <p:cNvPr id="120" name="Google Shape;120;p25"/>
          <p:cNvSpPr txBox="1">
            <a:spLocks noGrp="1"/>
          </p:cNvSpPr>
          <p:nvPr>
            <p:ph type="subTitle" idx="1"/>
          </p:nvPr>
        </p:nvSpPr>
        <p:spPr>
          <a:xfrm>
            <a:off x="-8700" y="4629933"/>
            <a:ext cx="9161100" cy="2228100"/>
          </a:xfrm>
          <a:prstGeom prst="rect">
            <a:avLst/>
          </a:prstGeom>
          <a:solidFill>
            <a:srgbClr val="408087"/>
          </a:solidFill>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 sz="2500">
                <a:latin typeface="IBM Plex Sans Condensed SemiBold"/>
                <a:ea typeface="IBM Plex Sans Condensed SemiBold"/>
                <a:cs typeface="IBM Plex Sans Condensed SemiBold"/>
                <a:sym typeface="IBM Plex Sans Condensed SemiBold"/>
              </a:rPr>
              <a:t>Jessica Bowman, TIES Center / National Center on Educational Outcomes (NCEO)</a:t>
            </a:r>
            <a:endParaRPr sz="2500">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Clr>
                <a:schemeClr val="dk1"/>
              </a:buClr>
              <a:buSzPts val="1100"/>
              <a:buFont typeface="Arial"/>
              <a:buNone/>
            </a:pPr>
            <a:r>
              <a:rPr lang="en" sz="2500">
                <a:latin typeface="IBM Plex Sans Condensed SemiBold"/>
                <a:ea typeface="IBM Plex Sans Condensed SemiBold"/>
                <a:cs typeface="IBM Plex Sans Condensed SemiBold"/>
                <a:sym typeface="IBM Plex Sans Condensed SemiBold"/>
              </a:rPr>
              <a:t>Liz Hartmann, CAST / TIES Center</a:t>
            </a:r>
            <a:endParaRPr sz="2500">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Clr>
                <a:schemeClr val="dk1"/>
              </a:buClr>
              <a:buSzPts val="1100"/>
              <a:buFont typeface="Arial"/>
              <a:buNone/>
            </a:pPr>
            <a:r>
              <a:rPr lang="en" sz="2500">
                <a:latin typeface="IBM Plex Sans Condensed SemiBold"/>
                <a:ea typeface="IBM Plex Sans Condensed SemiBold"/>
                <a:cs typeface="IBM Plex Sans Condensed SemiBold"/>
                <a:sym typeface="IBM Plex Sans Condensed SemiBold"/>
              </a:rPr>
              <a:t>Gail Ghere, TIES Center / NCEO</a:t>
            </a:r>
            <a:endParaRPr sz="2500">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Clr>
                <a:schemeClr val="dk1"/>
              </a:buClr>
              <a:buSzPts val="1100"/>
              <a:buFont typeface="Arial"/>
              <a:buNone/>
            </a:pPr>
            <a:endParaRPr>
              <a:latin typeface="IBM Plex Sans Condensed SemiBold"/>
              <a:ea typeface="IBM Plex Sans Condensed SemiBold"/>
              <a:cs typeface="IBM Plex Sans Condensed SemiBold"/>
              <a:sym typeface="IBM Plex Sans Condensed SemiBold"/>
            </a:endParaRPr>
          </a:p>
        </p:txBody>
      </p:sp>
      <p:cxnSp>
        <p:nvCxnSpPr>
          <p:cNvPr id="121" name="Google Shape;121;p25"/>
          <p:cNvCxnSpPr/>
          <p:nvPr/>
        </p:nvCxnSpPr>
        <p:spPr>
          <a:xfrm>
            <a:off x="-8550" y="4629933"/>
            <a:ext cx="9161100" cy="0"/>
          </a:xfrm>
          <a:prstGeom prst="straightConnector1">
            <a:avLst/>
          </a:prstGeom>
          <a:noFill/>
          <a:ln w="114300" cap="flat" cmpd="sng">
            <a:solidFill>
              <a:srgbClr val="745FA8"/>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405900" y="1874050"/>
            <a:ext cx="8332200" cy="2870700"/>
          </a:xfrm>
          <a:prstGeom prst="rect">
            <a:avLst/>
          </a:prstGeom>
          <a:noFill/>
          <a:ln>
            <a:noFill/>
          </a:ln>
        </p:spPr>
        <p:txBody>
          <a:bodyPr spcFirstLastPara="1" wrap="square" lIns="91400" tIns="45700" rIns="91400" bIns="45700" anchor="t" anchorCtr="0">
            <a:noAutofit/>
          </a:bodyPr>
          <a:lstStyle/>
          <a:p>
            <a:pPr marL="457200" lvl="0" indent="-400050" algn="l" rtl="0">
              <a:spcBef>
                <a:spcPts val="1000"/>
              </a:spcBef>
              <a:spcAft>
                <a:spcPts val="0"/>
              </a:spcAft>
              <a:buSzPts val="2700"/>
              <a:buChar char="●"/>
            </a:pPr>
            <a:r>
              <a:rPr lang="en" sz="2700" dirty="0"/>
              <a:t>What resonates with you in the video?</a:t>
            </a:r>
            <a:endParaRPr sz="2700" dirty="0"/>
          </a:p>
          <a:p>
            <a:pPr marL="914400" lvl="0" indent="0" algn="l" rtl="0">
              <a:spcBef>
                <a:spcPts val="1000"/>
              </a:spcBef>
              <a:spcAft>
                <a:spcPts val="0"/>
              </a:spcAft>
              <a:buNone/>
            </a:pPr>
            <a:endParaRPr sz="2700" dirty="0"/>
          </a:p>
          <a:p>
            <a:pPr marL="457200" lvl="0" indent="-400050" algn="l" rtl="0">
              <a:spcBef>
                <a:spcPts val="1000"/>
              </a:spcBef>
              <a:spcAft>
                <a:spcPts val="0"/>
              </a:spcAft>
              <a:buSzPts val="2700"/>
              <a:buChar char="●"/>
            </a:pPr>
            <a:r>
              <a:rPr lang="en" sz="2700" dirty="0"/>
              <a:t>How might a home-school discussion about  standards-based instruction support student learning? </a:t>
            </a:r>
            <a:endParaRPr sz="2700" dirty="0"/>
          </a:p>
          <a:p>
            <a:pPr marL="0" lvl="0" indent="0" algn="l" rtl="0">
              <a:lnSpc>
                <a:spcPct val="90000"/>
              </a:lnSpc>
              <a:spcBef>
                <a:spcPts val="1000"/>
              </a:spcBef>
              <a:spcAft>
                <a:spcPts val="0"/>
              </a:spcAft>
              <a:buSzPts val="1900"/>
              <a:buNone/>
            </a:pPr>
            <a:endParaRPr sz="2700" dirty="0"/>
          </a:p>
        </p:txBody>
      </p:sp>
      <p:sp>
        <p:nvSpPr>
          <p:cNvPr id="205" name="Google Shape;205;p34"/>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1</a:t>
            </a:r>
            <a:endParaRPr sz="4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title"/>
          </p:nvPr>
        </p:nvSpPr>
        <p:spPr>
          <a:xfrm>
            <a:off x="259175" y="365125"/>
            <a:ext cx="8612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Multi-tiered Systems of Support (MTSS)</a:t>
            </a:r>
            <a:endParaRPr/>
          </a:p>
        </p:txBody>
      </p:sp>
      <p:sp>
        <p:nvSpPr>
          <p:cNvPr id="211" name="Google Shape;211;p35"/>
          <p:cNvSpPr txBox="1">
            <a:spLocks noGrp="1"/>
          </p:cNvSpPr>
          <p:nvPr>
            <p:ph type="body" idx="1"/>
          </p:nvPr>
        </p:nvSpPr>
        <p:spPr>
          <a:xfrm>
            <a:off x="552450" y="1597025"/>
            <a:ext cx="8319000" cy="48423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
              <a:t>TIER 1: Core instruction</a:t>
            </a:r>
            <a:endParaRPr/>
          </a:p>
          <a:p>
            <a:pPr marL="457200" lvl="0" indent="-349250" algn="l" rtl="0">
              <a:spcBef>
                <a:spcPts val="1100"/>
              </a:spcBef>
              <a:spcAft>
                <a:spcPts val="0"/>
              </a:spcAft>
              <a:buSzPts val="1900"/>
              <a:buChar char="-"/>
            </a:pPr>
            <a:r>
              <a:rPr lang="en"/>
              <a:t>All students receive access to general education core content</a:t>
            </a:r>
            <a:endParaRPr/>
          </a:p>
          <a:p>
            <a:pPr marL="0" lvl="0" indent="0" algn="l" rtl="0">
              <a:spcBef>
                <a:spcPts val="1100"/>
              </a:spcBef>
              <a:spcAft>
                <a:spcPts val="0"/>
              </a:spcAft>
              <a:buNone/>
            </a:pPr>
            <a:endParaRPr/>
          </a:p>
          <a:p>
            <a:pPr marL="0" lvl="0" indent="0" algn="l" rtl="0">
              <a:spcBef>
                <a:spcPts val="1100"/>
              </a:spcBef>
              <a:spcAft>
                <a:spcPts val="0"/>
              </a:spcAft>
              <a:buNone/>
            </a:pPr>
            <a:r>
              <a:rPr lang="en"/>
              <a:t>TIER 2: Additional instruction--</a:t>
            </a:r>
            <a:endParaRPr/>
          </a:p>
          <a:p>
            <a:pPr marL="457200" lvl="0" indent="-349250" algn="l" rtl="0">
              <a:spcBef>
                <a:spcPts val="1100"/>
              </a:spcBef>
              <a:spcAft>
                <a:spcPts val="0"/>
              </a:spcAft>
              <a:buSzPts val="1900"/>
              <a:buChar char="-"/>
            </a:pPr>
            <a:r>
              <a:rPr lang="en"/>
              <a:t>Some students</a:t>
            </a:r>
            <a:endParaRPr/>
          </a:p>
          <a:p>
            <a:pPr marL="457200" lvl="0" indent="-349250" algn="l" rtl="0">
              <a:spcBef>
                <a:spcPts val="0"/>
              </a:spcBef>
              <a:spcAft>
                <a:spcPts val="0"/>
              </a:spcAft>
              <a:buSzPts val="1900"/>
              <a:buChar char="-"/>
            </a:pPr>
            <a:r>
              <a:rPr lang="en"/>
              <a:t>Pre-teach or Reteach</a:t>
            </a:r>
            <a:endParaRPr/>
          </a:p>
          <a:p>
            <a:pPr marL="0" lvl="0" indent="0" algn="l" rtl="0">
              <a:spcBef>
                <a:spcPts val="1100"/>
              </a:spcBef>
              <a:spcAft>
                <a:spcPts val="0"/>
              </a:spcAft>
              <a:buNone/>
            </a:pPr>
            <a:endParaRPr/>
          </a:p>
          <a:p>
            <a:pPr marL="0" lvl="0" indent="0" algn="l" rtl="0">
              <a:spcBef>
                <a:spcPts val="1100"/>
              </a:spcBef>
              <a:spcAft>
                <a:spcPts val="0"/>
              </a:spcAft>
              <a:buNone/>
            </a:pPr>
            <a:r>
              <a:rPr lang="en"/>
              <a:t>TIER 3: Individualized Instruction</a:t>
            </a:r>
            <a:endParaRPr/>
          </a:p>
          <a:p>
            <a:pPr marL="457200" lvl="0" indent="-349250" algn="l" rtl="0">
              <a:spcBef>
                <a:spcPts val="1100"/>
              </a:spcBef>
              <a:spcAft>
                <a:spcPts val="0"/>
              </a:spcAft>
              <a:buSzPts val="1900"/>
              <a:buChar char="-"/>
            </a:pPr>
            <a:r>
              <a:rPr lang="en"/>
              <a:t>A few students</a:t>
            </a:r>
            <a:endParaRPr/>
          </a:p>
          <a:p>
            <a:pPr marL="457200" lvl="0" indent="-349250" algn="l" rtl="0">
              <a:spcBef>
                <a:spcPts val="0"/>
              </a:spcBef>
              <a:spcAft>
                <a:spcPts val="0"/>
              </a:spcAft>
              <a:buSzPts val="1900"/>
              <a:buChar char="-"/>
            </a:pPr>
            <a:r>
              <a:rPr lang="en"/>
              <a:t>Individualized instruction; help fill gaps in learning</a:t>
            </a:r>
            <a:endParaRPr/>
          </a:p>
          <a:p>
            <a:pPr marL="0" lvl="0" indent="0" algn="l" rtl="0">
              <a:spcBef>
                <a:spcPts val="11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259175" y="365125"/>
            <a:ext cx="8256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dirty="0"/>
              <a:t>MTSS is an inclusive and additive framework</a:t>
            </a:r>
            <a:endParaRPr dirty="0"/>
          </a:p>
        </p:txBody>
      </p:sp>
      <p:pic>
        <p:nvPicPr>
          <p:cNvPr id="217" name="Google Shape;217;p36" descr="MTSS is an additive model. &#10;&#10;You can imagine an ice cream cone as a metaphor for tiers of instruction. You start with one scoop of ice cream. "/>
          <p:cNvPicPr preferRelativeResize="0"/>
          <p:nvPr/>
        </p:nvPicPr>
        <p:blipFill rotWithShape="1">
          <a:blip r:embed="rId3">
            <a:alphaModFix/>
          </a:blip>
          <a:srcRect/>
          <a:stretch/>
        </p:blipFill>
        <p:spPr>
          <a:xfrm>
            <a:off x="1993604" y="2166975"/>
            <a:ext cx="1892300" cy="4412199"/>
          </a:xfrm>
          <a:prstGeom prst="rect">
            <a:avLst/>
          </a:prstGeom>
          <a:noFill/>
          <a:ln>
            <a:noFill/>
          </a:ln>
        </p:spPr>
      </p:pic>
      <p:pic>
        <p:nvPicPr>
          <p:cNvPr id="218" name="Google Shape;218;p36" descr="Then add a second scoop. "/>
          <p:cNvPicPr preferRelativeResize="0"/>
          <p:nvPr/>
        </p:nvPicPr>
        <p:blipFill rotWithShape="1">
          <a:blip r:embed="rId4">
            <a:alphaModFix/>
          </a:blip>
          <a:srcRect/>
          <a:stretch/>
        </p:blipFill>
        <p:spPr>
          <a:xfrm>
            <a:off x="3809700" y="2166975"/>
            <a:ext cx="1757925" cy="4312251"/>
          </a:xfrm>
          <a:prstGeom prst="rect">
            <a:avLst/>
          </a:prstGeom>
          <a:noFill/>
          <a:ln>
            <a:noFill/>
          </a:ln>
        </p:spPr>
      </p:pic>
      <p:pic>
        <p:nvPicPr>
          <p:cNvPr id="219" name="Google Shape;219;p36" descr="And finally add a third scoop. &#10;&#10;It is an additive model. "/>
          <p:cNvPicPr preferRelativeResize="0"/>
          <p:nvPr/>
        </p:nvPicPr>
        <p:blipFill rotWithShape="1">
          <a:blip r:embed="rId5">
            <a:alphaModFix/>
          </a:blip>
          <a:srcRect/>
          <a:stretch/>
        </p:blipFill>
        <p:spPr>
          <a:xfrm>
            <a:off x="5334300" y="1973675"/>
            <a:ext cx="1977124" cy="4505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2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22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23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974275" y="21092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TIES 5-15-45 tool (1 of 3)</a:t>
            </a:r>
            <a:endParaRPr/>
          </a:p>
        </p:txBody>
      </p:sp>
      <p:sp>
        <p:nvSpPr>
          <p:cNvPr id="225" name="Google Shape;225;p37"/>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endParaRPr/>
          </a:p>
        </p:txBody>
      </p:sp>
      <p:pic>
        <p:nvPicPr>
          <p:cNvPr id="226" name="Google Shape;226;p37" descr="“We have 45 minutes!” 45 minutes might be a time when you have a common planning period, when you have time after school, or when your students are with a specialist. You now have time to learn and do much, much more. Make sure you have your lesson, collaborative partner, and l​et’s make the most of this opportunity.&#10;&#10;What is the content you are teaching? &#10;&#10;What is the most essential content for all learners to know?&#10;&#10;We have a mutual understanding of the essential content of this lesson or lessons.&#10;&#10;">
            <a:hlinkClick r:id="rId3"/>
          </p:cNvPr>
          <p:cNvPicPr preferRelativeResize="0"/>
          <p:nvPr/>
        </p:nvPicPr>
        <p:blipFill>
          <a:blip r:embed="rId4">
            <a:alphaModFix/>
          </a:blip>
          <a:stretch>
            <a:fillRect/>
          </a:stretch>
        </p:blipFill>
        <p:spPr>
          <a:xfrm>
            <a:off x="395275" y="1347638"/>
            <a:ext cx="8353425" cy="4829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8" descr="What are the instructional strategies and activities?&#10;&#10;What instructional strategies and activities are most helpful for teaching the essential content?&#10;&#10;We have a mutual understanding of the essential content of this lesson or lessons.&#10;&#10;What is one barrier to learning we anticipate for our student with significant cognitive disabilities?&#10;&#10;Is it related to student interest or engagement?&#10;Is it related to the student’s background knowledge or access to language and symbols?&#10;Is it related to how the student shows what they know (i.e., foundational skills, communication)?&#10;&#10;We have identified at least one barrier for the student with significant cognitive disabilities.&#10;&#10;All learners can engage in meaningful conversations about the essential content with their teachers and peers.&#10;&#10;Now, let’s come up with one way to remove this barrier?&#10;&#10;We are changing our instruction so that it removes/reduces barriers.&#10;&#10;">
            <a:hlinkClick r:id="rId3"/>
          </p:cNvPr>
          <p:cNvPicPr preferRelativeResize="0"/>
          <p:nvPr/>
        </p:nvPicPr>
        <p:blipFill>
          <a:blip r:embed="rId4">
            <a:alphaModFix/>
          </a:blip>
          <a:stretch>
            <a:fillRect/>
          </a:stretch>
        </p:blipFill>
        <p:spPr>
          <a:xfrm>
            <a:off x="1528175" y="1208700"/>
            <a:ext cx="6087662" cy="5378774"/>
          </a:xfrm>
          <a:prstGeom prst="rect">
            <a:avLst/>
          </a:prstGeom>
          <a:noFill/>
          <a:ln>
            <a:noFill/>
          </a:ln>
        </p:spPr>
      </p:pic>
      <p:sp>
        <p:nvSpPr>
          <p:cNvPr id="233" name="Google Shape;233;p38"/>
          <p:cNvSpPr txBox="1">
            <a:spLocks noGrp="1"/>
          </p:cNvSpPr>
          <p:nvPr>
            <p:ph type="title"/>
          </p:nvPr>
        </p:nvSpPr>
        <p:spPr>
          <a:xfrm>
            <a:off x="628650" y="51750"/>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TIES 5-15-45 tool (2 of 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9"/>
          <p:cNvSpPr txBox="1">
            <a:spLocks noGrp="1"/>
          </p:cNvSpPr>
          <p:nvPr>
            <p:ph type="title"/>
          </p:nvPr>
        </p:nvSpPr>
        <p:spPr>
          <a:xfrm>
            <a:off x="628650" y="21707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TIES 5-15-45 tool (3 of 3)</a:t>
            </a:r>
            <a:endParaRPr/>
          </a:p>
        </p:txBody>
      </p:sp>
      <p:pic>
        <p:nvPicPr>
          <p:cNvPr id="240" name="Google Shape;240;p39" descr="Maximize your impact: How could other students benefit from this new instructional strategy or option?&#10;&#10;We have considered how this new instructional strategy or option could benefit all students.&#10;&#10;Let’s remove some more barriers. Where do you expect students to get stuck? Are there places where you will need to reinforce through pre-teaching or re-teaching? Where do you want students to focus their attention and problem solve?&#10;&#10;We are changing our instruction so that it removes many barriers, but still allows for “desirable difficulties”  or “productive struggle.”&#10;&#10;How can all students have options to go through the lesson in a flexible way to build concepts and skills? What will success look like?&#10;&#10;The learning experience now has multiple paths for students, including  clear paths for your student with significant cognitive disabilities."/>
          <p:cNvPicPr preferRelativeResize="0"/>
          <p:nvPr/>
        </p:nvPicPr>
        <p:blipFill>
          <a:blip r:embed="rId3">
            <a:alphaModFix/>
          </a:blip>
          <a:stretch>
            <a:fillRect/>
          </a:stretch>
        </p:blipFill>
        <p:spPr>
          <a:xfrm>
            <a:off x="527550" y="1294650"/>
            <a:ext cx="8122301" cy="5324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300"/>
              <a:t>Early literacy</a:t>
            </a:r>
            <a:endParaRPr sz="6300"/>
          </a:p>
        </p:txBody>
      </p:sp>
      <p:cxnSp>
        <p:nvCxnSpPr>
          <p:cNvPr id="247" name="Google Shape;247;p40"/>
          <p:cNvCxnSpPr/>
          <p:nvPr/>
        </p:nvCxnSpPr>
        <p:spPr>
          <a:xfrm>
            <a:off x="-8550" y="6249083"/>
            <a:ext cx="9161100" cy="0"/>
          </a:xfrm>
          <a:prstGeom prst="straightConnector1">
            <a:avLst/>
          </a:prstGeom>
          <a:noFill/>
          <a:ln w="114300" cap="flat" cmpd="sng">
            <a:solidFill>
              <a:srgbClr val="745FA8"/>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0" y="37983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Early literacy standards for all</a:t>
            </a:r>
            <a:endParaRPr sz="3600" b="1" dirty="0">
              <a:solidFill>
                <a:srgbClr val="233142"/>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sp>
        <p:nvSpPr>
          <p:cNvPr id="260" name="Google Shape;260;p4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408087"/>
              </a:buClr>
              <a:buSzPts val="2000"/>
              <a:buFont typeface="IBM Plex Sans Medium"/>
              <a:buChar char="●"/>
            </a:pPr>
            <a:r>
              <a:rPr lang="en"/>
              <a:t>Integrated Literacy: </a:t>
            </a:r>
            <a:endParaRPr/>
          </a:p>
          <a:p>
            <a:pPr marL="914400" lvl="1" indent="-355600" algn="l" rtl="0">
              <a:lnSpc>
                <a:spcPct val="115000"/>
              </a:lnSpc>
              <a:spcBef>
                <a:spcPts val="0"/>
              </a:spcBef>
              <a:spcAft>
                <a:spcPts val="0"/>
              </a:spcAft>
              <a:buClr>
                <a:srgbClr val="408087"/>
              </a:buClr>
              <a:buSzPts val="2000"/>
              <a:buFont typeface="IBM Plex Sans Medium"/>
              <a:buChar char="●"/>
            </a:pPr>
            <a:r>
              <a:rPr lang="en"/>
              <a:t>Reading, </a:t>
            </a:r>
            <a:endParaRPr/>
          </a:p>
          <a:p>
            <a:pPr marL="914400" lvl="1" indent="-355600" algn="l" rtl="0">
              <a:lnSpc>
                <a:spcPct val="115000"/>
              </a:lnSpc>
              <a:spcBef>
                <a:spcPts val="0"/>
              </a:spcBef>
              <a:spcAft>
                <a:spcPts val="0"/>
              </a:spcAft>
              <a:buClr>
                <a:srgbClr val="408087"/>
              </a:buClr>
              <a:buSzPts val="2000"/>
              <a:buFont typeface="IBM Plex Sans Medium"/>
              <a:buChar char="●"/>
            </a:pPr>
            <a:r>
              <a:rPr lang="en"/>
              <a:t>Writing, </a:t>
            </a:r>
            <a:endParaRPr/>
          </a:p>
          <a:p>
            <a:pPr marL="914400" lvl="1" indent="-355600" algn="l" rtl="0">
              <a:lnSpc>
                <a:spcPct val="115000"/>
              </a:lnSpc>
              <a:spcBef>
                <a:spcPts val="0"/>
              </a:spcBef>
              <a:spcAft>
                <a:spcPts val="0"/>
              </a:spcAft>
              <a:buClr>
                <a:srgbClr val="408087"/>
              </a:buClr>
              <a:buSzPts val="2000"/>
              <a:buFont typeface="IBM Plex Sans Medium"/>
              <a:buChar char="●"/>
            </a:pPr>
            <a:r>
              <a:rPr lang="en"/>
              <a:t>Speaking, </a:t>
            </a:r>
            <a:endParaRPr/>
          </a:p>
          <a:p>
            <a:pPr marL="914400" lvl="1" indent="-355600" algn="l" rtl="0">
              <a:lnSpc>
                <a:spcPct val="115000"/>
              </a:lnSpc>
              <a:spcBef>
                <a:spcPts val="0"/>
              </a:spcBef>
              <a:spcAft>
                <a:spcPts val="0"/>
              </a:spcAft>
              <a:buClr>
                <a:srgbClr val="408087"/>
              </a:buClr>
              <a:buSzPts val="2000"/>
              <a:buFont typeface="IBM Plex Sans Medium"/>
              <a:buChar char="●"/>
            </a:pPr>
            <a:r>
              <a:rPr lang="en"/>
              <a:t>Listening, </a:t>
            </a:r>
            <a:endParaRPr/>
          </a:p>
          <a:p>
            <a:pPr marL="914400" lvl="1" indent="-355600" algn="l" rtl="0">
              <a:lnSpc>
                <a:spcPct val="115000"/>
              </a:lnSpc>
              <a:spcBef>
                <a:spcPts val="0"/>
              </a:spcBef>
              <a:spcAft>
                <a:spcPts val="0"/>
              </a:spcAft>
              <a:buClr>
                <a:srgbClr val="408087"/>
              </a:buClr>
              <a:buSzPts val="2000"/>
              <a:buFont typeface="IBM Plex Sans Medium"/>
              <a:buChar char="●"/>
            </a:pPr>
            <a:r>
              <a:rPr lang="en"/>
              <a:t>Language</a:t>
            </a:r>
            <a:endParaRPr/>
          </a:p>
          <a:p>
            <a:pPr marL="457200" lvl="0" indent="-381000" algn="l" rtl="0">
              <a:lnSpc>
                <a:spcPct val="115000"/>
              </a:lnSpc>
              <a:spcBef>
                <a:spcPts val="0"/>
              </a:spcBef>
              <a:spcAft>
                <a:spcPts val="0"/>
              </a:spcAft>
              <a:buSzPts val="2400"/>
              <a:buChar char="●"/>
            </a:pPr>
            <a:r>
              <a:rPr lang="en"/>
              <a:t>Across a range of subjects and contexts</a:t>
            </a:r>
            <a:endParaRPr/>
          </a:p>
          <a:p>
            <a:pPr marL="457200" lvl="0" indent="-381000" algn="l" rtl="0">
              <a:lnSpc>
                <a:spcPct val="115000"/>
              </a:lnSpc>
              <a:spcBef>
                <a:spcPts val="0"/>
              </a:spcBef>
              <a:spcAft>
                <a:spcPts val="0"/>
              </a:spcAft>
              <a:buSzPts val="2400"/>
              <a:buChar char="●"/>
            </a:pPr>
            <a:r>
              <a:rPr lang="en"/>
              <a:t>Media skills blended into early literacy</a:t>
            </a:r>
            <a:endParaRPr/>
          </a:p>
          <a:p>
            <a:pPr marL="457200" lvl="0" indent="-381000" algn="l" rtl="0">
              <a:lnSpc>
                <a:spcPct val="115000"/>
              </a:lnSpc>
              <a:spcBef>
                <a:spcPts val="0"/>
              </a:spcBef>
              <a:spcAft>
                <a:spcPts val="0"/>
              </a:spcAft>
              <a:buSzPts val="2400"/>
              <a:buChar char="●"/>
            </a:pPr>
            <a:r>
              <a:rPr lang="en"/>
              <a:t>Focus on results not means</a:t>
            </a:r>
            <a:endParaRPr/>
          </a:p>
          <a:p>
            <a:pPr marL="457200" lvl="0" indent="0" algn="l" rtl="0">
              <a:spcBef>
                <a:spcPts val="0"/>
              </a:spcBef>
              <a:spcAft>
                <a:spcPts val="0"/>
              </a:spcAft>
              <a:buNone/>
            </a:pPr>
            <a:endParaRPr sz="2000">
              <a:solidFill>
                <a:srgbClr val="408087"/>
              </a:solidFill>
              <a:latin typeface="IBM Plex Sans Medium"/>
              <a:ea typeface="IBM Plex Sans Medium"/>
              <a:cs typeface="IBM Plex Sans Medium"/>
              <a:sym typeface="IBM Plex Sans Medium"/>
            </a:endParaRPr>
          </a:p>
          <a:p>
            <a:pPr marL="0" lvl="0" indent="0" algn="l" rtl="0">
              <a:spcBef>
                <a:spcPts val="1600"/>
              </a:spcBef>
              <a:spcAft>
                <a:spcPts val="1600"/>
              </a:spcAft>
              <a:buNone/>
            </a:pPr>
            <a:endParaRPr>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title"/>
          </p:nvPr>
        </p:nvSpPr>
        <p:spPr>
          <a:xfrm>
            <a:off x="311700" y="1697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literacy skills and deafblindness</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266" name="Google Shape;266;p4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408087"/>
              </a:buClr>
              <a:buSzPts val="2000"/>
              <a:buFont typeface="IBM Plex Sans Medium"/>
              <a:buChar char="●"/>
            </a:pPr>
            <a:r>
              <a:rPr lang="en"/>
              <a:t>Literacy as a right</a:t>
            </a:r>
            <a:endParaRPr/>
          </a:p>
          <a:p>
            <a:pPr marL="457200" lvl="0" indent="-355600" algn="l" rtl="0">
              <a:spcBef>
                <a:spcPts val="0"/>
              </a:spcBef>
              <a:spcAft>
                <a:spcPts val="0"/>
              </a:spcAft>
              <a:buClr>
                <a:srgbClr val="408087"/>
              </a:buClr>
              <a:buSzPts val="2000"/>
              <a:buFont typeface="IBM Plex Sans Medium"/>
              <a:buChar char="●"/>
            </a:pPr>
            <a:r>
              <a:rPr lang="en"/>
              <a:t>Literacy is communication, behavior as communication</a:t>
            </a:r>
            <a:endParaRPr/>
          </a:p>
          <a:p>
            <a:pPr marL="457200" lvl="0" indent="-381000" algn="l" rtl="0">
              <a:spcBef>
                <a:spcPts val="0"/>
              </a:spcBef>
              <a:spcAft>
                <a:spcPts val="0"/>
              </a:spcAft>
              <a:buSzPts val="2400"/>
              <a:buChar char="●"/>
            </a:pPr>
            <a:r>
              <a:rPr lang="en"/>
              <a:t>Trusting relationships are key</a:t>
            </a:r>
            <a:endParaRPr/>
          </a:p>
          <a:p>
            <a:pPr marL="457200" lvl="0" indent="-381000" algn="l" rtl="0">
              <a:spcBef>
                <a:spcPts val="0"/>
              </a:spcBef>
              <a:spcAft>
                <a:spcPts val="0"/>
              </a:spcAft>
              <a:buSzPts val="2400"/>
              <a:buChar char="●"/>
            </a:pPr>
            <a:r>
              <a:rPr lang="en"/>
              <a:t>Founded on experiences and concept development</a:t>
            </a:r>
            <a:endParaRPr/>
          </a:p>
          <a:p>
            <a:pPr marL="457200" lvl="0" indent="-381000" algn="l" rtl="0">
              <a:spcBef>
                <a:spcPts val="0"/>
              </a:spcBef>
              <a:spcAft>
                <a:spcPts val="0"/>
              </a:spcAft>
              <a:buSzPts val="2400"/>
              <a:buChar char="●"/>
            </a:pPr>
            <a:r>
              <a:rPr lang="en"/>
              <a:t>Embedded throughout day and routines</a:t>
            </a:r>
            <a:endParaRPr/>
          </a:p>
          <a:p>
            <a:pPr marL="457200" lvl="0" indent="-381000" algn="l" rtl="0">
              <a:spcBef>
                <a:spcPts val="0"/>
              </a:spcBef>
              <a:spcAft>
                <a:spcPts val="0"/>
              </a:spcAft>
              <a:buSzPts val="2400"/>
              <a:buChar char="●"/>
            </a:pPr>
            <a:r>
              <a:rPr lang="en"/>
              <a:t>Designed to be meaningful, age-appropriate</a:t>
            </a:r>
            <a:endParaRPr/>
          </a:p>
          <a:p>
            <a:pPr marL="457200" lvl="0" indent="-381000" algn="l" rtl="0">
              <a:spcBef>
                <a:spcPts val="0"/>
              </a:spcBef>
              <a:spcAft>
                <a:spcPts val="0"/>
              </a:spcAft>
              <a:buSzPts val="2400"/>
              <a:buChar char="●"/>
            </a:pPr>
            <a:r>
              <a:rPr lang="en"/>
              <a:t>Exists along a developmental continuum</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sz="1800"/>
              <a:t>Literacy for Children with Combined Vision and Hearing Loss</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body" idx="1"/>
          </p:nvPr>
        </p:nvSpPr>
        <p:spPr>
          <a:xfrm>
            <a:off x="439050" y="145680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434343"/>
                </a:solidFill>
              </a:rPr>
              <a:t>Where do you notice the similarities and differences in these approaches?</a:t>
            </a:r>
            <a:endParaRPr sz="2700">
              <a:solidFill>
                <a:srgbClr val="434343"/>
              </a:solidFill>
            </a:endParaRPr>
          </a:p>
          <a:p>
            <a:pPr marL="0" lvl="0" indent="0" algn="ctr" rtl="0">
              <a:lnSpc>
                <a:spcPct val="90000"/>
              </a:lnSpc>
              <a:spcBef>
                <a:spcPts val="1600"/>
              </a:spcBef>
              <a:spcAft>
                <a:spcPts val="0"/>
              </a:spcAft>
              <a:buSzPts val="1900"/>
              <a:buNone/>
            </a:pPr>
            <a:endParaRPr sz="3500"/>
          </a:p>
        </p:txBody>
      </p:sp>
      <p:sp>
        <p:nvSpPr>
          <p:cNvPr id="274" name="Google Shape;274;p44"/>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2</a:t>
            </a:r>
            <a:endParaRPr sz="4900" dirty="0"/>
          </a:p>
        </p:txBody>
      </p:sp>
      <p:sp>
        <p:nvSpPr>
          <p:cNvPr id="275" name="Google Shape;275;p44"/>
          <p:cNvSpPr txBox="1">
            <a:spLocks noGrp="1"/>
          </p:cNvSpPr>
          <p:nvPr>
            <p:ph type="body" idx="1"/>
          </p:nvPr>
        </p:nvSpPr>
        <p:spPr>
          <a:xfrm>
            <a:off x="246475" y="2528725"/>
            <a:ext cx="4413300" cy="2543100"/>
          </a:xfrm>
          <a:prstGeom prst="rect">
            <a:avLst/>
          </a:prstGeom>
        </p:spPr>
        <p:txBody>
          <a:bodyPr spcFirstLastPara="1" wrap="square" lIns="91425" tIns="45700" rIns="91425" bIns="45700" anchor="t" anchorCtr="0">
            <a:noAutofit/>
          </a:bodyPr>
          <a:lstStyle/>
          <a:p>
            <a:pPr marL="0" lvl="0" indent="0" algn="l" rtl="0">
              <a:lnSpc>
                <a:spcPct val="100000"/>
              </a:lnSpc>
              <a:spcBef>
                <a:spcPts val="1100"/>
              </a:spcBef>
              <a:spcAft>
                <a:spcPts val="0"/>
              </a:spcAft>
              <a:buNone/>
            </a:pPr>
            <a:r>
              <a:rPr lang="en" sz="2200" b="1" dirty="0">
                <a:latin typeface="IBM Plex Sans"/>
                <a:ea typeface="IBM Plex Sans"/>
                <a:cs typeface="IBM Plex Sans"/>
                <a:sym typeface="IBM Plex Sans"/>
              </a:rPr>
              <a:t>Standards-based approach</a:t>
            </a:r>
            <a:endParaRPr sz="2200" b="1" dirty="0">
              <a:latin typeface="IBM Plex Sans"/>
              <a:ea typeface="IBM Plex Sans"/>
              <a:cs typeface="IBM Plex Sans"/>
              <a:sym typeface="IBM Plex Sans"/>
            </a:endParaRPr>
          </a:p>
          <a:p>
            <a:pPr marL="457200" lvl="0" indent="-342900" algn="l" rtl="0">
              <a:lnSpc>
                <a:spcPct val="100000"/>
              </a:lnSpc>
              <a:spcBef>
                <a:spcPts val="1100"/>
              </a:spcBef>
              <a:spcAft>
                <a:spcPts val="0"/>
              </a:spcAft>
              <a:buClr>
                <a:srgbClr val="408087"/>
              </a:buClr>
              <a:buSzPts val="1800"/>
              <a:buFont typeface="IBM Plex Sans Medium"/>
              <a:buChar char="●"/>
            </a:pPr>
            <a:r>
              <a:rPr lang="en" sz="2200" dirty="0"/>
              <a:t>Integrated Literacy: </a:t>
            </a:r>
            <a:endParaRPr sz="2200" dirty="0"/>
          </a:p>
          <a:p>
            <a:pPr marL="457200" lvl="0" indent="-336550" algn="l" rtl="0">
              <a:lnSpc>
                <a:spcPct val="100000"/>
              </a:lnSpc>
              <a:spcBef>
                <a:spcPts val="1100"/>
              </a:spcBef>
              <a:spcAft>
                <a:spcPts val="0"/>
              </a:spcAft>
              <a:buSzPts val="1700"/>
              <a:buChar char="●"/>
            </a:pPr>
            <a:r>
              <a:rPr lang="en" sz="2200" dirty="0"/>
              <a:t>Across a range of subjects and contexts</a:t>
            </a:r>
            <a:endParaRPr sz="2200" dirty="0"/>
          </a:p>
          <a:p>
            <a:pPr marL="457200" lvl="0" indent="-336550" algn="l" rtl="0">
              <a:lnSpc>
                <a:spcPct val="100000"/>
              </a:lnSpc>
              <a:spcBef>
                <a:spcPts val="1100"/>
              </a:spcBef>
              <a:spcAft>
                <a:spcPts val="0"/>
              </a:spcAft>
              <a:buSzPts val="1700"/>
              <a:buChar char="●"/>
            </a:pPr>
            <a:r>
              <a:rPr lang="en" sz="2200" dirty="0"/>
              <a:t>Media skills blended into early literacy</a:t>
            </a:r>
            <a:endParaRPr sz="2200" dirty="0"/>
          </a:p>
          <a:p>
            <a:pPr marL="457200" lvl="0" indent="-336550" algn="l" rtl="0">
              <a:lnSpc>
                <a:spcPct val="100000"/>
              </a:lnSpc>
              <a:spcBef>
                <a:spcPts val="1100"/>
              </a:spcBef>
              <a:spcAft>
                <a:spcPts val="0"/>
              </a:spcAft>
              <a:buSzPts val="1700"/>
              <a:buChar char="●"/>
            </a:pPr>
            <a:r>
              <a:rPr lang="en" sz="2200" dirty="0"/>
              <a:t>Focus on results not means</a:t>
            </a:r>
            <a:endParaRPr sz="2200" dirty="0"/>
          </a:p>
          <a:p>
            <a:pPr marL="457200" lvl="0" indent="0" algn="l" rtl="0">
              <a:spcBef>
                <a:spcPts val="1100"/>
              </a:spcBef>
              <a:spcAft>
                <a:spcPts val="0"/>
              </a:spcAft>
              <a:buNone/>
            </a:pPr>
            <a:endParaRPr sz="1800" dirty="0">
              <a:solidFill>
                <a:srgbClr val="408087"/>
              </a:solidFill>
              <a:latin typeface="IBM Plex Sans Medium"/>
              <a:ea typeface="IBM Plex Sans Medium"/>
              <a:cs typeface="IBM Plex Sans Medium"/>
              <a:sym typeface="IBM Plex Sans Medium"/>
            </a:endParaRPr>
          </a:p>
          <a:p>
            <a:pPr marL="0" lvl="0" indent="0" algn="l" rtl="0">
              <a:spcBef>
                <a:spcPts val="1100"/>
              </a:spcBef>
              <a:spcAft>
                <a:spcPts val="0"/>
              </a:spcAft>
              <a:buNone/>
            </a:pPr>
            <a:endParaRPr sz="2200" dirty="0">
              <a:solidFill>
                <a:srgbClr val="408087"/>
              </a:solidFill>
              <a:latin typeface="IBM Plex Sans Medium"/>
              <a:ea typeface="IBM Plex Sans Medium"/>
              <a:cs typeface="IBM Plex Sans Medium"/>
              <a:sym typeface="IBM Plex Sans Medium"/>
            </a:endParaRPr>
          </a:p>
        </p:txBody>
      </p:sp>
      <p:sp>
        <p:nvSpPr>
          <p:cNvPr id="276" name="Google Shape;276;p44"/>
          <p:cNvSpPr txBox="1">
            <a:spLocks noGrp="1"/>
          </p:cNvSpPr>
          <p:nvPr>
            <p:ph type="body" idx="1"/>
          </p:nvPr>
        </p:nvSpPr>
        <p:spPr>
          <a:xfrm>
            <a:off x="4659775" y="2151171"/>
            <a:ext cx="4413300" cy="4555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 sz="2200" b="1" dirty="0">
                <a:latin typeface="IBM Plex Sans"/>
                <a:ea typeface="IBM Plex Sans"/>
                <a:cs typeface="IBM Plex Sans"/>
                <a:sym typeface="IBM Plex Sans"/>
              </a:rPr>
              <a:t>Approach for learners who are deaf-blind</a:t>
            </a:r>
            <a:endParaRPr sz="2200" b="1" dirty="0">
              <a:latin typeface="IBM Plex Sans"/>
              <a:ea typeface="IBM Plex Sans"/>
              <a:cs typeface="IBM Plex Sans"/>
              <a:sym typeface="IBM Plex Sans"/>
            </a:endParaRPr>
          </a:p>
          <a:p>
            <a:pPr marL="457200" lvl="0" indent="-342900" algn="l" rtl="0">
              <a:spcBef>
                <a:spcPts val="1100"/>
              </a:spcBef>
              <a:spcAft>
                <a:spcPts val="0"/>
              </a:spcAft>
              <a:buClr>
                <a:srgbClr val="408087"/>
              </a:buClr>
              <a:buSzPts val="1800"/>
              <a:buFont typeface="IBM Plex Sans Medium"/>
              <a:buChar char="●"/>
            </a:pPr>
            <a:r>
              <a:rPr lang="en" sz="2200" dirty="0"/>
              <a:t>Literacy as a right</a:t>
            </a:r>
            <a:endParaRPr sz="2200" dirty="0"/>
          </a:p>
          <a:p>
            <a:pPr marL="457200" lvl="0" indent="-342900" algn="l" rtl="0">
              <a:spcBef>
                <a:spcPts val="0"/>
              </a:spcBef>
              <a:spcAft>
                <a:spcPts val="0"/>
              </a:spcAft>
              <a:buClr>
                <a:srgbClr val="408087"/>
              </a:buClr>
              <a:buSzPts val="1800"/>
              <a:buFont typeface="IBM Plex Sans Medium"/>
              <a:buChar char="●"/>
            </a:pPr>
            <a:r>
              <a:rPr lang="en" sz="2200" dirty="0"/>
              <a:t>Literacy is communication, behavior as communication</a:t>
            </a:r>
            <a:endParaRPr sz="2200" dirty="0"/>
          </a:p>
          <a:p>
            <a:pPr marL="457200" lvl="0" indent="-336550" algn="l" rtl="0">
              <a:spcBef>
                <a:spcPts val="0"/>
              </a:spcBef>
              <a:spcAft>
                <a:spcPts val="0"/>
              </a:spcAft>
              <a:buClr>
                <a:srgbClr val="408087"/>
              </a:buClr>
              <a:buSzPts val="1700"/>
              <a:buChar char="●"/>
            </a:pPr>
            <a:r>
              <a:rPr lang="en" sz="2200" dirty="0"/>
              <a:t>Trusting relationships are key</a:t>
            </a:r>
            <a:endParaRPr sz="2100" dirty="0"/>
          </a:p>
          <a:p>
            <a:pPr marL="457200" lvl="0" indent="-336550" algn="l" rtl="0">
              <a:spcBef>
                <a:spcPts val="0"/>
              </a:spcBef>
              <a:spcAft>
                <a:spcPts val="0"/>
              </a:spcAft>
              <a:buClr>
                <a:srgbClr val="408087"/>
              </a:buClr>
              <a:buSzPts val="1700"/>
              <a:buChar char="●"/>
            </a:pPr>
            <a:r>
              <a:rPr lang="en" sz="2200" dirty="0"/>
              <a:t>Founded on experiences and concept development</a:t>
            </a:r>
            <a:endParaRPr sz="2200" dirty="0"/>
          </a:p>
          <a:p>
            <a:pPr marL="457200" lvl="0" indent="-336550" algn="l" rtl="0">
              <a:spcBef>
                <a:spcPts val="0"/>
              </a:spcBef>
              <a:spcAft>
                <a:spcPts val="0"/>
              </a:spcAft>
              <a:buClr>
                <a:srgbClr val="408087"/>
              </a:buClr>
              <a:buSzPts val="1700"/>
              <a:buChar char="●"/>
            </a:pPr>
            <a:r>
              <a:rPr lang="en" sz="2200" dirty="0"/>
              <a:t>Embedded throughout day </a:t>
            </a:r>
            <a:endParaRPr sz="2200" dirty="0"/>
          </a:p>
          <a:p>
            <a:pPr marL="457200" lvl="0" indent="-336550" algn="l" rtl="0">
              <a:spcBef>
                <a:spcPts val="0"/>
              </a:spcBef>
              <a:spcAft>
                <a:spcPts val="0"/>
              </a:spcAft>
              <a:buClr>
                <a:srgbClr val="408087"/>
              </a:buClr>
              <a:buSzPts val="1700"/>
              <a:buChar char="●"/>
            </a:pPr>
            <a:r>
              <a:rPr lang="en" sz="2200" dirty="0"/>
              <a:t>Designed to be meaningful, age-appropriate</a:t>
            </a:r>
            <a:endParaRPr sz="2200" dirty="0"/>
          </a:p>
          <a:p>
            <a:pPr marL="457200" lvl="0" indent="-336550" algn="l" rtl="0">
              <a:spcBef>
                <a:spcPts val="0"/>
              </a:spcBef>
              <a:spcAft>
                <a:spcPts val="0"/>
              </a:spcAft>
              <a:buClr>
                <a:srgbClr val="408087"/>
              </a:buClr>
              <a:buSzPts val="1700"/>
              <a:buChar char="●"/>
            </a:pPr>
            <a:r>
              <a:rPr lang="en" sz="2200" dirty="0"/>
              <a:t>Exists along a developmental continuum</a:t>
            </a:r>
            <a:endParaRPr sz="2200" dirty="0"/>
          </a:p>
          <a:p>
            <a:pPr marL="0" lvl="0" indent="0" algn="l" rtl="0">
              <a:spcBef>
                <a:spcPts val="1100"/>
              </a:spcBef>
              <a:spcAft>
                <a:spcPts val="0"/>
              </a:spcAft>
              <a:buNone/>
            </a:pPr>
            <a:endParaRP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a:spLocks noGrp="1"/>
          </p:cNvSpPr>
          <p:nvPr>
            <p:ph type="body" idx="1"/>
          </p:nvPr>
        </p:nvSpPr>
        <p:spPr>
          <a:xfrm>
            <a:off x="468875" y="4515775"/>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1000"/>
              </a:spcBef>
              <a:spcAft>
                <a:spcPts val="0"/>
              </a:spcAft>
              <a:buSzPts val="1900"/>
              <a:buNone/>
            </a:pPr>
            <a:r>
              <a:rPr lang="en" sz="2700"/>
              <a:t>National technical assistance center on inclusive practices and policies with a focus on students with significant cognitive disabilities. </a:t>
            </a:r>
            <a:endParaRPr sz="2700"/>
          </a:p>
          <a:p>
            <a:pPr marL="0" lvl="0" indent="0" algn="ctr" rtl="0">
              <a:lnSpc>
                <a:spcPct val="90000"/>
              </a:lnSpc>
              <a:spcBef>
                <a:spcPts val="1000"/>
              </a:spcBef>
              <a:spcAft>
                <a:spcPts val="0"/>
              </a:spcAft>
              <a:buSzPts val="1900"/>
              <a:buNone/>
            </a:pPr>
            <a:r>
              <a:rPr lang="en" sz="3500" u="sng">
                <a:solidFill>
                  <a:schemeClr val="hlink"/>
                </a:solidFill>
                <a:hlinkClick r:id="rId3"/>
              </a:rPr>
              <a:t>tiescenter.org</a:t>
            </a:r>
            <a:r>
              <a:rPr lang="en" sz="3500"/>
              <a:t> /nceo.info</a:t>
            </a:r>
            <a:endParaRPr sz="3500"/>
          </a:p>
          <a:p>
            <a:pPr marL="0" lvl="0" indent="0" algn="ctr" rtl="0">
              <a:lnSpc>
                <a:spcPct val="90000"/>
              </a:lnSpc>
              <a:spcBef>
                <a:spcPts val="1000"/>
              </a:spcBef>
              <a:spcAft>
                <a:spcPts val="0"/>
              </a:spcAft>
              <a:buSzPts val="1900"/>
              <a:buNone/>
            </a:pPr>
            <a:endParaRPr sz="3500"/>
          </a:p>
          <a:p>
            <a:pPr marL="0" lvl="0" indent="0" algn="l" rtl="0">
              <a:lnSpc>
                <a:spcPct val="90000"/>
              </a:lnSpc>
              <a:spcBef>
                <a:spcPts val="1000"/>
              </a:spcBef>
              <a:spcAft>
                <a:spcPts val="0"/>
              </a:spcAft>
              <a:buSzPts val="1900"/>
              <a:buNone/>
            </a:pPr>
            <a:endParaRPr sz="3500"/>
          </a:p>
        </p:txBody>
      </p:sp>
      <p:sp>
        <p:nvSpPr>
          <p:cNvPr id="129" name="Google Shape;129;p26"/>
          <p:cNvSpPr txBox="1"/>
          <p:nvPr/>
        </p:nvSpPr>
        <p:spPr>
          <a:xfrm>
            <a:off x="3797325" y="3893975"/>
            <a:ext cx="1833900" cy="4560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300">
                <a:latin typeface="Calibri"/>
                <a:ea typeface="Calibri"/>
                <a:cs typeface="Calibri"/>
                <a:sym typeface="Calibri"/>
              </a:rPr>
              <a:t>Liz Hartmann</a:t>
            </a:r>
            <a:endParaRPr sz="2300" b="0" i="0" u="none" strike="noStrike" cap="none">
              <a:solidFill>
                <a:srgbClr val="000000"/>
              </a:solidFill>
              <a:latin typeface="Calibri"/>
              <a:ea typeface="Calibri"/>
              <a:cs typeface="Calibri"/>
              <a:sym typeface="Calibri"/>
            </a:endParaRPr>
          </a:p>
        </p:txBody>
      </p:sp>
      <p:sp>
        <p:nvSpPr>
          <p:cNvPr id="131" name="Google Shape;131;p26"/>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b="1" dirty="0">
                <a:solidFill>
                  <a:srgbClr val="745FA8"/>
                </a:solidFill>
              </a:rPr>
              <a:t>Introductions </a:t>
            </a:r>
            <a:r>
              <a:rPr lang="en" b="1" dirty="0">
                <a:solidFill>
                  <a:srgbClr val="745FA8"/>
                </a:solidFill>
              </a:rPr>
              <a:t>(1 of 2)</a:t>
            </a:r>
            <a:endParaRPr sz="4900" dirty="0"/>
          </a:p>
        </p:txBody>
      </p:sp>
      <p:pic>
        <p:nvPicPr>
          <p:cNvPr id="132" name="Google Shape;132;p26" descr="photo of Gail Ghere"/>
          <p:cNvPicPr preferRelativeResize="0"/>
          <p:nvPr/>
        </p:nvPicPr>
        <p:blipFill rotWithShape="1">
          <a:blip r:embed="rId4">
            <a:alphaModFix/>
          </a:blip>
          <a:srcRect/>
          <a:stretch/>
        </p:blipFill>
        <p:spPr>
          <a:xfrm>
            <a:off x="6041800" y="1180225"/>
            <a:ext cx="2131755" cy="2620975"/>
          </a:xfrm>
          <a:prstGeom prst="rect">
            <a:avLst/>
          </a:prstGeom>
          <a:noFill/>
          <a:ln>
            <a:noFill/>
          </a:ln>
        </p:spPr>
      </p:pic>
      <p:sp>
        <p:nvSpPr>
          <p:cNvPr id="133" name="Google Shape;133;p26"/>
          <p:cNvSpPr/>
          <p:nvPr/>
        </p:nvSpPr>
        <p:spPr>
          <a:xfrm>
            <a:off x="847324" y="3835325"/>
            <a:ext cx="2483700" cy="5733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 sz="2300">
                <a:latin typeface="Calibri"/>
                <a:ea typeface="Calibri"/>
                <a:cs typeface="Calibri"/>
                <a:sym typeface="Calibri"/>
              </a:rPr>
              <a:t>Jessica Bowman</a:t>
            </a:r>
            <a:endParaRPr sz="2300" b="0" i="0" u="none" strike="noStrike" cap="none">
              <a:solidFill>
                <a:srgbClr val="000000"/>
              </a:solidFill>
              <a:latin typeface="Calibri"/>
              <a:ea typeface="Calibri"/>
              <a:cs typeface="Calibri"/>
              <a:sym typeface="Calibri"/>
            </a:endParaRPr>
          </a:p>
        </p:txBody>
      </p:sp>
      <p:pic>
        <p:nvPicPr>
          <p:cNvPr id="134" name="Google Shape;134;p26" descr="photo of Jessica Bowman"/>
          <p:cNvPicPr preferRelativeResize="0"/>
          <p:nvPr/>
        </p:nvPicPr>
        <p:blipFill>
          <a:blip r:embed="rId5">
            <a:alphaModFix/>
          </a:blip>
          <a:stretch>
            <a:fillRect/>
          </a:stretch>
        </p:blipFill>
        <p:spPr>
          <a:xfrm>
            <a:off x="816875" y="1136350"/>
            <a:ext cx="2531400" cy="2789718"/>
          </a:xfrm>
          <a:prstGeom prst="rect">
            <a:avLst/>
          </a:prstGeom>
          <a:noFill/>
          <a:ln>
            <a:noFill/>
          </a:ln>
        </p:spPr>
      </p:pic>
      <p:sp>
        <p:nvSpPr>
          <p:cNvPr id="135" name="Google Shape;135;p26"/>
          <p:cNvSpPr txBox="1"/>
          <p:nvPr/>
        </p:nvSpPr>
        <p:spPr>
          <a:xfrm>
            <a:off x="6209275" y="3911525"/>
            <a:ext cx="1760700" cy="5733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300" b="0" i="0" u="none" strike="noStrike" cap="none">
                <a:solidFill>
                  <a:srgbClr val="000000"/>
                </a:solidFill>
                <a:latin typeface="Calibri"/>
                <a:ea typeface="Calibri"/>
                <a:cs typeface="Calibri"/>
                <a:sym typeface="Calibri"/>
              </a:rPr>
              <a:t>Gail Ghere</a:t>
            </a:r>
            <a:endParaRPr sz="2300" b="0" i="0" u="none" strike="noStrike" cap="none">
              <a:solidFill>
                <a:srgbClr val="000000"/>
              </a:solidFill>
              <a:latin typeface="Calibri"/>
              <a:ea typeface="Calibri"/>
              <a:cs typeface="Calibri"/>
              <a:sym typeface="Calibri"/>
            </a:endParaRPr>
          </a:p>
        </p:txBody>
      </p:sp>
      <p:pic>
        <p:nvPicPr>
          <p:cNvPr id="136" name="Google Shape;136;p26" descr="photo of Liz Hartmann&#10;"/>
          <p:cNvPicPr preferRelativeResize="0"/>
          <p:nvPr/>
        </p:nvPicPr>
        <p:blipFill>
          <a:blip r:embed="rId6">
            <a:alphaModFix/>
          </a:blip>
          <a:stretch>
            <a:fillRect/>
          </a:stretch>
        </p:blipFill>
        <p:spPr>
          <a:xfrm>
            <a:off x="3423850" y="1180225"/>
            <a:ext cx="2531412" cy="26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Reading</a:t>
            </a:r>
            <a:endParaRPr/>
          </a:p>
        </p:txBody>
      </p:sp>
      <p:sp>
        <p:nvSpPr>
          <p:cNvPr id="282" name="Google Shape;282;p45"/>
          <p:cNvSpPr txBox="1">
            <a:spLocks noGrp="1"/>
          </p:cNvSpPr>
          <p:nvPr>
            <p:ph type="body" idx="4294967295"/>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Focus on relationships and routines</a:t>
            </a:r>
            <a:endParaRPr/>
          </a:p>
          <a:p>
            <a:pPr marL="457200" lvl="0" indent="-381000" algn="l" rtl="0">
              <a:spcBef>
                <a:spcPts val="0"/>
              </a:spcBef>
              <a:spcAft>
                <a:spcPts val="0"/>
              </a:spcAft>
              <a:buSzPts val="2400"/>
              <a:buChar char="●"/>
            </a:pPr>
            <a:r>
              <a:rPr lang="en"/>
              <a:t>Embed objects, symbols</a:t>
            </a:r>
            <a:endParaRPr/>
          </a:p>
          <a:p>
            <a:pPr marL="457200" lvl="0" indent="-381000" algn="l" rtl="0">
              <a:spcBef>
                <a:spcPts val="0"/>
              </a:spcBef>
              <a:spcAft>
                <a:spcPts val="0"/>
              </a:spcAft>
              <a:buSzPts val="2400"/>
              <a:buChar char="●"/>
            </a:pPr>
            <a:r>
              <a:rPr lang="en"/>
              <a:t>Explore reading materials</a:t>
            </a:r>
            <a:endParaRPr/>
          </a:p>
          <a:p>
            <a:pPr marL="914400" lvl="1" indent="-368300" algn="l" rtl="0">
              <a:spcBef>
                <a:spcPts val="0"/>
              </a:spcBef>
              <a:spcAft>
                <a:spcPts val="0"/>
              </a:spcAft>
              <a:buSzPts val="2200"/>
              <a:buChar char="●"/>
            </a:pPr>
            <a:r>
              <a:rPr lang="en"/>
              <a:t>Print</a:t>
            </a:r>
            <a:endParaRPr/>
          </a:p>
          <a:p>
            <a:pPr marL="914400" lvl="1" indent="-368300" algn="l" rtl="0">
              <a:spcBef>
                <a:spcPts val="0"/>
              </a:spcBef>
              <a:spcAft>
                <a:spcPts val="0"/>
              </a:spcAft>
              <a:buSzPts val="2200"/>
              <a:buChar char="●"/>
            </a:pPr>
            <a:r>
              <a:rPr lang="en"/>
              <a:t>Braille</a:t>
            </a:r>
            <a:endParaRPr/>
          </a:p>
          <a:p>
            <a:pPr marL="914400" lvl="1" indent="-368300" algn="l" rtl="0">
              <a:spcBef>
                <a:spcPts val="0"/>
              </a:spcBef>
              <a:spcAft>
                <a:spcPts val="0"/>
              </a:spcAft>
              <a:buSzPts val="2200"/>
              <a:buChar char="●"/>
            </a:pPr>
            <a:r>
              <a:rPr lang="en"/>
              <a:t>Objects</a:t>
            </a:r>
            <a:endParaRPr/>
          </a:p>
          <a:p>
            <a:pPr marL="914400" lvl="1" indent="-368300" algn="l" rtl="0">
              <a:spcBef>
                <a:spcPts val="0"/>
              </a:spcBef>
              <a:spcAft>
                <a:spcPts val="0"/>
              </a:spcAft>
              <a:buSzPts val="2200"/>
              <a:buChar char="●"/>
            </a:pPr>
            <a:r>
              <a:rPr lang="en"/>
              <a:t>Signs</a:t>
            </a:r>
            <a:endParaRPr/>
          </a:p>
          <a:p>
            <a:pPr marL="457200" lvl="0" indent="-381000" algn="l" rtl="0">
              <a:spcBef>
                <a:spcPts val="0"/>
              </a:spcBef>
              <a:spcAft>
                <a:spcPts val="0"/>
              </a:spcAft>
              <a:buSzPts val="2400"/>
              <a:buChar char="●"/>
            </a:pPr>
            <a:r>
              <a:rPr lang="en"/>
              <a:t>Make reading enjoyable, accessible, interactive</a:t>
            </a:r>
            <a:endParaRPr/>
          </a:p>
          <a:p>
            <a:pPr marL="457200" lvl="0" indent="-381000" algn="l" rtl="0">
              <a:spcBef>
                <a:spcPts val="0"/>
              </a:spcBef>
              <a:spcAft>
                <a:spcPts val="0"/>
              </a:spcAft>
              <a:buSzPts val="2400"/>
              <a:buChar char="●"/>
            </a:pPr>
            <a:r>
              <a:rPr lang="en"/>
              <a:t>Recreation, leisure</a:t>
            </a:r>
            <a:endParaRPr/>
          </a:p>
        </p:txBody>
      </p:sp>
      <p:pic>
        <p:nvPicPr>
          <p:cNvPr id="283" name="Google Shape;283;p45" descr="ClaytonBathingSuit"/>
          <p:cNvPicPr preferRelativeResize="0"/>
          <p:nvPr/>
        </p:nvPicPr>
        <p:blipFill rotWithShape="1">
          <a:blip r:embed="rId3">
            <a:alphaModFix/>
          </a:blip>
          <a:srcRect/>
          <a:stretch/>
        </p:blipFill>
        <p:spPr>
          <a:xfrm>
            <a:off x="6049675" y="538279"/>
            <a:ext cx="2540100" cy="3342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Writing</a:t>
            </a:r>
            <a:endParaRPr/>
          </a:p>
        </p:txBody>
      </p:sp>
      <p:sp>
        <p:nvSpPr>
          <p:cNvPr id="289" name="Google Shape;289;p46"/>
          <p:cNvSpPr txBox="1">
            <a:spLocks noGrp="1"/>
          </p:cNvSpPr>
          <p:nvPr>
            <p:ph type="body" idx="4294967295"/>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Unconventional forms</a:t>
            </a:r>
            <a:endParaRPr/>
          </a:p>
          <a:p>
            <a:pPr marL="457200" lvl="0" indent="-381000" algn="l" rtl="0">
              <a:spcBef>
                <a:spcPts val="0"/>
              </a:spcBef>
              <a:spcAft>
                <a:spcPts val="0"/>
              </a:spcAft>
              <a:buSzPts val="2400"/>
              <a:buChar char="●"/>
            </a:pPr>
            <a:r>
              <a:rPr lang="en"/>
              <a:t>Makes thoughts or concepts “stick”</a:t>
            </a:r>
            <a:endParaRPr/>
          </a:p>
          <a:p>
            <a:pPr marL="457200" lvl="0" indent="-381000" algn="l" rtl="0">
              <a:spcBef>
                <a:spcPts val="0"/>
              </a:spcBef>
              <a:spcAft>
                <a:spcPts val="0"/>
              </a:spcAft>
              <a:buSzPts val="2400"/>
              <a:buChar char="●"/>
            </a:pPr>
            <a:r>
              <a:rPr lang="en"/>
              <a:t>Routines and activities are key</a:t>
            </a:r>
            <a:endParaRPr/>
          </a:p>
          <a:p>
            <a:pPr marL="457200" lvl="0" indent="-381000" algn="l" rtl="0">
              <a:spcBef>
                <a:spcPts val="0"/>
              </a:spcBef>
              <a:spcAft>
                <a:spcPts val="0"/>
              </a:spcAft>
              <a:buSzPts val="2400"/>
              <a:buChar char="●"/>
            </a:pPr>
            <a:r>
              <a:rPr lang="en"/>
              <a:t>Make it meaningful and personal - journaling</a:t>
            </a:r>
            <a:endParaRPr/>
          </a:p>
          <a:p>
            <a:pPr marL="457200" lvl="0" indent="-381000" algn="l" rtl="0">
              <a:spcBef>
                <a:spcPts val="0"/>
              </a:spcBef>
              <a:spcAft>
                <a:spcPts val="0"/>
              </a:spcAft>
              <a:buSzPts val="2400"/>
              <a:buChar char="●"/>
            </a:pPr>
            <a:r>
              <a:rPr lang="en"/>
              <a:t>Make reading enjoyable, accessible, interactive</a:t>
            </a:r>
            <a:endParaRPr/>
          </a:p>
          <a:p>
            <a:pPr marL="457200" lvl="0" indent="-381000" algn="l" rtl="0">
              <a:spcBef>
                <a:spcPts val="0"/>
              </a:spcBef>
              <a:spcAft>
                <a:spcPts val="0"/>
              </a:spcAft>
              <a:buSzPts val="2400"/>
              <a:buChar char="●"/>
            </a:pPr>
            <a:r>
              <a:rPr lang="en"/>
              <a:t>Self-expression, recreation, leisure</a:t>
            </a:r>
            <a:endParaRPr/>
          </a:p>
          <a:p>
            <a:pPr marL="457200" lvl="0" indent="0" algn="l" rtl="0">
              <a:spcBef>
                <a:spcPts val="1600"/>
              </a:spcBef>
              <a:spcAft>
                <a:spcPts val="1600"/>
              </a:spcAft>
              <a:buNone/>
            </a:pPr>
            <a:r>
              <a:rPr lang="en"/>
              <a:t> </a:t>
            </a:r>
            <a:endParaRPr/>
          </a:p>
        </p:txBody>
      </p:sp>
      <p:pic>
        <p:nvPicPr>
          <p:cNvPr id="290" name="Google Shape;290;p46" descr="A student's journal."/>
          <p:cNvPicPr preferRelativeResize="0"/>
          <p:nvPr/>
        </p:nvPicPr>
        <p:blipFill>
          <a:blip r:embed="rId3">
            <a:alphaModFix/>
          </a:blip>
          <a:stretch>
            <a:fillRect/>
          </a:stretch>
        </p:blipFill>
        <p:spPr>
          <a:xfrm>
            <a:off x="5736250" y="4236550"/>
            <a:ext cx="3300500" cy="2469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Speaking &amp; Listening</a:t>
            </a:r>
            <a:endParaRPr/>
          </a:p>
        </p:txBody>
      </p:sp>
      <p:sp>
        <p:nvSpPr>
          <p:cNvPr id="296" name="Google Shape;296;p47"/>
          <p:cNvSpPr txBox="1">
            <a:spLocks noGrp="1"/>
          </p:cNvSpPr>
          <p:nvPr>
            <p:ph type="body" idx="4294967295"/>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We are literate WITH others - peers, teachers, small groups, partners, whole class</a:t>
            </a:r>
            <a:endParaRPr/>
          </a:p>
          <a:p>
            <a:pPr marL="457200" lvl="0" indent="-381000" algn="l" rtl="0">
              <a:spcBef>
                <a:spcPts val="0"/>
              </a:spcBef>
              <a:spcAft>
                <a:spcPts val="0"/>
              </a:spcAft>
              <a:buSzPts val="2400"/>
              <a:buChar char="●"/>
            </a:pPr>
            <a:r>
              <a:rPr lang="en"/>
              <a:t>Conversations</a:t>
            </a:r>
            <a:endParaRPr/>
          </a:p>
          <a:p>
            <a:pPr marL="457200" lvl="0" indent="-381000" algn="l" rtl="0">
              <a:spcBef>
                <a:spcPts val="0"/>
              </a:spcBef>
              <a:spcAft>
                <a:spcPts val="0"/>
              </a:spcAft>
              <a:buSzPts val="2400"/>
              <a:buChar char="●"/>
            </a:pPr>
            <a:r>
              <a:rPr lang="en"/>
              <a:t>Technologies and digital media</a:t>
            </a:r>
            <a:endParaRPr/>
          </a:p>
          <a:p>
            <a:pPr marL="457200" lvl="0" indent="-381000" algn="l" rtl="0">
              <a:spcBef>
                <a:spcPts val="0"/>
              </a:spcBef>
              <a:spcAft>
                <a:spcPts val="0"/>
              </a:spcAft>
              <a:buSzPts val="2400"/>
              <a:buChar char="●"/>
            </a:pPr>
            <a:r>
              <a:rPr lang="en"/>
              <a:t>Social and emotional support or expression</a:t>
            </a:r>
            <a:endParaRPr/>
          </a:p>
        </p:txBody>
      </p:sp>
      <p:pic>
        <p:nvPicPr>
          <p:cNvPr id="297" name="Google Shape;297;p47" descr="The Little Mermaid' Was Way More Subversive Than You Realized | Arts &amp;  Culture | Smithsonian Magazine"/>
          <p:cNvPicPr preferRelativeResize="0"/>
          <p:nvPr/>
        </p:nvPicPr>
        <p:blipFill>
          <a:blip r:embed="rId3">
            <a:alphaModFix/>
          </a:blip>
          <a:stretch>
            <a:fillRect/>
          </a:stretch>
        </p:blipFill>
        <p:spPr>
          <a:xfrm>
            <a:off x="4831800" y="4274300"/>
            <a:ext cx="4000500" cy="2286000"/>
          </a:xfrm>
          <a:prstGeom prst="rect">
            <a:avLst/>
          </a:prstGeom>
          <a:noFill/>
          <a:ln>
            <a:noFill/>
          </a:ln>
        </p:spPr>
      </p:pic>
      <p:pic>
        <p:nvPicPr>
          <p:cNvPr id="298" name="Google Shape;298;p47" descr="mathew.jpg"/>
          <p:cNvPicPr preferRelativeResize="0"/>
          <p:nvPr/>
        </p:nvPicPr>
        <p:blipFill rotWithShape="1">
          <a:blip r:embed="rId4">
            <a:alphaModFix/>
          </a:blip>
          <a:srcRect t="-23249" b="-23249"/>
          <a:stretch/>
        </p:blipFill>
        <p:spPr>
          <a:xfrm>
            <a:off x="632271" y="3796221"/>
            <a:ext cx="2591100" cy="2903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Language</a:t>
            </a:r>
            <a:endParaRPr/>
          </a:p>
        </p:txBody>
      </p:sp>
      <p:sp>
        <p:nvSpPr>
          <p:cNvPr id="304" name="Google Shape;304;p48"/>
          <p:cNvSpPr txBox="1">
            <a:spLocks noGrp="1"/>
          </p:cNvSpPr>
          <p:nvPr>
            <p:ph type="body" idx="4294967295"/>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Conventions of English, other modes or media</a:t>
            </a:r>
            <a:endParaRPr/>
          </a:p>
          <a:p>
            <a:pPr marL="457200" lvl="0" indent="-381000" algn="l" rtl="0">
              <a:spcBef>
                <a:spcPts val="0"/>
              </a:spcBef>
              <a:spcAft>
                <a:spcPts val="0"/>
              </a:spcAft>
              <a:buSzPts val="2400"/>
              <a:buChar char="●"/>
            </a:pPr>
            <a:r>
              <a:rPr lang="en"/>
              <a:t>Mechanics of language</a:t>
            </a:r>
            <a:endParaRPr/>
          </a:p>
        </p:txBody>
      </p:sp>
      <p:pic>
        <p:nvPicPr>
          <p:cNvPr id="305" name="Google Shape;305;p48" descr="looking at colors"/>
          <p:cNvPicPr preferRelativeResize="0"/>
          <p:nvPr/>
        </p:nvPicPr>
        <p:blipFill rotWithShape="1">
          <a:blip r:embed="rId3">
            <a:alphaModFix/>
          </a:blip>
          <a:srcRect/>
          <a:stretch/>
        </p:blipFill>
        <p:spPr>
          <a:xfrm>
            <a:off x="4140917" y="3222670"/>
            <a:ext cx="4528819" cy="3315620"/>
          </a:xfrm>
          <a:prstGeom prst="rect">
            <a:avLst/>
          </a:prstGeom>
          <a:noFill/>
          <a:ln>
            <a:noFill/>
          </a:ln>
        </p:spPr>
      </p:pic>
      <p:pic>
        <p:nvPicPr>
          <p:cNvPr id="306" name="Google Shape;306;p48" descr="Hula hoops seperating objects based on if they are round, flat or both. "/>
          <p:cNvPicPr preferRelativeResize="0"/>
          <p:nvPr/>
        </p:nvPicPr>
        <p:blipFill>
          <a:blip r:embed="rId4">
            <a:alphaModFix/>
          </a:blip>
          <a:stretch>
            <a:fillRect/>
          </a:stretch>
        </p:blipFill>
        <p:spPr>
          <a:xfrm>
            <a:off x="311700" y="3487813"/>
            <a:ext cx="3606676" cy="2785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TIES Literacy Resources</a:t>
            </a:r>
            <a:endParaRPr/>
          </a:p>
        </p:txBody>
      </p:sp>
      <p:pic>
        <p:nvPicPr>
          <p:cNvPr id="312" name="Google Shape;312;p49" descr="TIES Tip #5: connecting core words, aided language modeling, and literacy">
            <a:hlinkClick r:id="rId3"/>
          </p:cNvPr>
          <p:cNvPicPr preferRelativeResize="0"/>
          <p:nvPr/>
        </p:nvPicPr>
        <p:blipFill>
          <a:blip r:embed="rId4">
            <a:alphaModFix/>
          </a:blip>
          <a:stretch>
            <a:fillRect/>
          </a:stretch>
        </p:blipFill>
        <p:spPr>
          <a:xfrm>
            <a:off x="152400" y="1509273"/>
            <a:ext cx="6816573" cy="2771701"/>
          </a:xfrm>
          <a:prstGeom prst="rect">
            <a:avLst/>
          </a:prstGeom>
          <a:noFill/>
          <a:ln>
            <a:noFill/>
          </a:ln>
        </p:spPr>
      </p:pic>
      <p:pic>
        <p:nvPicPr>
          <p:cNvPr id="313" name="Google Shape;313;p49" descr="Distance Learning and Communications Systems ">
            <a:hlinkClick r:id="rId5"/>
          </p:cNvPr>
          <p:cNvPicPr preferRelativeResize="0"/>
          <p:nvPr/>
        </p:nvPicPr>
        <p:blipFill rotWithShape="1">
          <a:blip r:embed="rId6">
            <a:alphaModFix/>
          </a:blip>
          <a:srcRect b="9008"/>
          <a:stretch/>
        </p:blipFill>
        <p:spPr>
          <a:xfrm>
            <a:off x="261150" y="4433375"/>
            <a:ext cx="6707823" cy="228809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311700" y="998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Embedding literacy at home/community</a:t>
            </a:r>
            <a:endParaRPr/>
          </a:p>
        </p:txBody>
      </p:sp>
      <p:sp>
        <p:nvSpPr>
          <p:cNvPr id="319" name="Google Shape;319;p50"/>
          <p:cNvSpPr txBox="1">
            <a:spLocks noGrp="1"/>
          </p:cNvSpPr>
          <p:nvPr>
            <p:ph type="body" idx="1"/>
          </p:nvPr>
        </p:nvSpPr>
        <p:spPr>
          <a:xfrm>
            <a:off x="311700" y="149698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Home - school journals</a:t>
            </a:r>
            <a:endParaRPr/>
          </a:p>
          <a:p>
            <a:pPr marL="457200" lvl="0" indent="-381000" algn="l" rtl="0">
              <a:spcBef>
                <a:spcPts val="0"/>
              </a:spcBef>
              <a:spcAft>
                <a:spcPts val="0"/>
              </a:spcAft>
              <a:buSzPts val="2400"/>
              <a:buChar char="●"/>
            </a:pPr>
            <a:r>
              <a:rPr lang="en"/>
              <a:t>Experience boxes</a:t>
            </a:r>
            <a:endParaRPr/>
          </a:p>
          <a:p>
            <a:pPr marL="457200" lvl="0" indent="-381000" algn="l" rtl="0">
              <a:spcBef>
                <a:spcPts val="0"/>
              </a:spcBef>
              <a:spcAft>
                <a:spcPts val="0"/>
              </a:spcAft>
              <a:buSzPts val="2400"/>
              <a:buChar char="●"/>
            </a:pPr>
            <a:r>
              <a:rPr lang="en"/>
              <a:t>Shared story books with objects</a:t>
            </a:r>
            <a:endParaRPr/>
          </a:p>
          <a:p>
            <a:pPr marL="457200" lvl="0" indent="-381000" algn="l" rtl="0">
              <a:spcBef>
                <a:spcPts val="0"/>
              </a:spcBef>
              <a:spcAft>
                <a:spcPts val="0"/>
              </a:spcAft>
              <a:buSzPts val="2400"/>
              <a:buChar char="●"/>
            </a:pPr>
            <a:r>
              <a:rPr lang="en"/>
              <a:t>Collaboration and communication is key</a:t>
            </a:r>
            <a:endParaRPr/>
          </a:p>
          <a:p>
            <a:pPr marL="457200" lvl="0" indent="-381000" algn="l" rtl="0">
              <a:spcBef>
                <a:spcPts val="0"/>
              </a:spcBef>
              <a:spcAft>
                <a:spcPts val="0"/>
              </a:spcAft>
              <a:buSzPts val="2400"/>
              <a:buChar char="●"/>
            </a:pPr>
            <a:r>
              <a:rPr lang="en"/>
              <a:t>What else?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t>What other ideas do </a:t>
            </a:r>
            <a:r>
              <a:rPr lang="en" b="1">
                <a:latin typeface="IBM Plex Sans"/>
                <a:ea typeface="IBM Plex Sans"/>
                <a:cs typeface="IBM Plex Sans"/>
                <a:sym typeface="IBM Plex Sans"/>
              </a:rPr>
              <a:t>you</a:t>
            </a:r>
            <a:r>
              <a:rPr lang="en"/>
              <a:t> have for embedding literacy into home/community for students who are deaf-blind?</a:t>
            </a:r>
            <a:endParaRPr sz="2700"/>
          </a:p>
          <a:p>
            <a:pPr marL="0" lvl="0" indent="0" algn="ctr" rtl="0">
              <a:lnSpc>
                <a:spcPct val="90000"/>
              </a:lnSpc>
              <a:spcBef>
                <a:spcPts val="1600"/>
              </a:spcBef>
              <a:spcAft>
                <a:spcPts val="0"/>
              </a:spcAft>
              <a:buSzPts val="1900"/>
              <a:buNone/>
            </a:pPr>
            <a:endParaRPr sz="3500"/>
          </a:p>
        </p:txBody>
      </p:sp>
      <p:sp>
        <p:nvSpPr>
          <p:cNvPr id="327" name="Google Shape;327;p51"/>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3</a:t>
            </a:r>
            <a:endParaRPr sz="4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200"/>
              <a:t>Early numeracy</a:t>
            </a:r>
            <a:endParaRPr sz="6200"/>
          </a:p>
        </p:txBody>
      </p:sp>
      <p:cxnSp>
        <p:nvCxnSpPr>
          <p:cNvPr id="334" name="Google Shape;334;p52"/>
          <p:cNvCxnSpPr/>
          <p:nvPr/>
        </p:nvCxnSpPr>
        <p:spPr>
          <a:xfrm>
            <a:off x="-8550" y="6217758"/>
            <a:ext cx="9161100" cy="0"/>
          </a:xfrm>
          <a:prstGeom prst="straightConnector1">
            <a:avLst/>
          </a:prstGeom>
          <a:noFill/>
          <a:ln w="114300" cap="flat" cmpd="sng">
            <a:solidFill>
              <a:srgbClr val="745FA8"/>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3"/>
          <p:cNvSpPr txBox="1">
            <a:spLocks noGrp="1"/>
          </p:cNvSpPr>
          <p:nvPr>
            <p:ph type="title"/>
          </p:nvPr>
        </p:nvSpPr>
        <p:spPr>
          <a:xfrm>
            <a:off x="311700" y="4531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importance of early numeracy skills</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340" name="Google Shape;340;p5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a:t>Strong predictor of future mathematical understanding (Denton &amp; West, 2002; National Mathematics Advisory Panel, 2008)</a:t>
            </a:r>
            <a:endParaRPr/>
          </a:p>
          <a:p>
            <a:pPr marL="457200" lvl="0" indent="-381000" algn="l" rtl="0">
              <a:lnSpc>
                <a:spcPct val="115000"/>
              </a:lnSpc>
              <a:spcBef>
                <a:spcPts val="0"/>
              </a:spcBef>
              <a:spcAft>
                <a:spcPts val="0"/>
              </a:spcAft>
              <a:buSzPts val="2400"/>
              <a:buChar char="●"/>
            </a:pPr>
            <a:r>
              <a:rPr lang="en"/>
              <a:t>Accessing the general education curriculum</a:t>
            </a:r>
            <a:endParaRPr/>
          </a:p>
          <a:p>
            <a:pPr marL="457200" lvl="0" indent="0" algn="l" rtl="0">
              <a:spcBef>
                <a:spcPts val="0"/>
              </a:spcBef>
              <a:spcAft>
                <a:spcPts val="0"/>
              </a:spcAft>
              <a:buNone/>
            </a:pPr>
            <a:endParaRPr sz="2000">
              <a:solidFill>
                <a:srgbClr val="408087"/>
              </a:solidFill>
              <a:latin typeface="IBM Plex Sans Medium"/>
              <a:ea typeface="IBM Plex Sans Medium"/>
              <a:cs typeface="IBM Plex Sans Medium"/>
              <a:sym typeface="IBM Plex Sans Medium"/>
            </a:endParaRPr>
          </a:p>
          <a:p>
            <a:pPr marL="0" lvl="0" indent="0" algn="l" rtl="0">
              <a:spcBef>
                <a:spcPts val="1600"/>
              </a:spcBef>
              <a:spcAft>
                <a:spcPts val="1600"/>
              </a:spcAft>
              <a:buNone/>
            </a:pPr>
            <a:endParaRPr>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4"/>
          <p:cNvSpPr txBox="1">
            <a:spLocks noGrp="1"/>
          </p:cNvSpPr>
          <p:nvPr>
            <p:ph type="title"/>
          </p:nvPr>
        </p:nvSpPr>
        <p:spPr>
          <a:xfrm>
            <a:off x="311700" y="452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Standards for mathematical practice</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346" name="Google Shape;346;p5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AutoNum type="arabicPeriod"/>
            </a:pPr>
            <a:r>
              <a:rPr lang="en"/>
              <a:t>Make sense of problems and persevere in solving them</a:t>
            </a:r>
            <a:endParaRPr/>
          </a:p>
          <a:p>
            <a:pPr marL="457200" lvl="0" indent="-381000" algn="l" rtl="0">
              <a:lnSpc>
                <a:spcPct val="115000"/>
              </a:lnSpc>
              <a:spcBef>
                <a:spcPts val="0"/>
              </a:spcBef>
              <a:spcAft>
                <a:spcPts val="0"/>
              </a:spcAft>
              <a:buSzPts val="2400"/>
              <a:buAutoNum type="arabicPeriod"/>
            </a:pPr>
            <a:r>
              <a:rPr lang="en"/>
              <a:t>Reason abstractly and quantitatively</a:t>
            </a:r>
            <a:endParaRPr/>
          </a:p>
          <a:p>
            <a:pPr marL="457200" lvl="0" indent="-381000" algn="l" rtl="0">
              <a:lnSpc>
                <a:spcPct val="115000"/>
              </a:lnSpc>
              <a:spcBef>
                <a:spcPts val="0"/>
              </a:spcBef>
              <a:spcAft>
                <a:spcPts val="0"/>
              </a:spcAft>
              <a:buSzPts val="2400"/>
              <a:buAutoNum type="arabicPeriod"/>
            </a:pPr>
            <a:r>
              <a:rPr lang="en"/>
              <a:t>Construct viable arguments and critique the reasoning of others</a:t>
            </a:r>
            <a:endParaRPr/>
          </a:p>
          <a:p>
            <a:pPr marL="457200" lvl="0" indent="-381000" algn="l" rtl="0">
              <a:lnSpc>
                <a:spcPct val="115000"/>
              </a:lnSpc>
              <a:spcBef>
                <a:spcPts val="0"/>
              </a:spcBef>
              <a:spcAft>
                <a:spcPts val="0"/>
              </a:spcAft>
              <a:buSzPts val="2400"/>
              <a:buAutoNum type="arabicPeriod"/>
            </a:pPr>
            <a:r>
              <a:rPr lang="en"/>
              <a:t>Model with mathematics</a:t>
            </a:r>
            <a:endParaRPr/>
          </a:p>
          <a:p>
            <a:pPr marL="457200" lvl="0" indent="-381000" algn="l" rtl="0">
              <a:lnSpc>
                <a:spcPct val="115000"/>
              </a:lnSpc>
              <a:spcBef>
                <a:spcPts val="0"/>
              </a:spcBef>
              <a:spcAft>
                <a:spcPts val="0"/>
              </a:spcAft>
              <a:buSzPts val="2400"/>
              <a:buAutoNum type="arabicPeriod"/>
            </a:pPr>
            <a:r>
              <a:rPr lang="en"/>
              <a:t>Use appropriate tools strategically</a:t>
            </a:r>
            <a:endParaRPr/>
          </a:p>
          <a:p>
            <a:pPr marL="457200" lvl="0" indent="-381000" algn="l" rtl="0">
              <a:lnSpc>
                <a:spcPct val="115000"/>
              </a:lnSpc>
              <a:spcBef>
                <a:spcPts val="0"/>
              </a:spcBef>
              <a:spcAft>
                <a:spcPts val="0"/>
              </a:spcAft>
              <a:buSzPts val="2400"/>
              <a:buAutoNum type="arabicPeriod"/>
            </a:pPr>
            <a:r>
              <a:rPr lang="en"/>
              <a:t>Attend to precision</a:t>
            </a:r>
            <a:endParaRPr/>
          </a:p>
          <a:p>
            <a:pPr marL="457200" lvl="0" indent="-381000" algn="l" rtl="0">
              <a:lnSpc>
                <a:spcPct val="115000"/>
              </a:lnSpc>
              <a:spcBef>
                <a:spcPts val="0"/>
              </a:spcBef>
              <a:spcAft>
                <a:spcPts val="0"/>
              </a:spcAft>
              <a:buSzPts val="2400"/>
              <a:buAutoNum type="arabicPeriod"/>
            </a:pPr>
            <a:r>
              <a:rPr lang="en"/>
              <a:t>Look for and make use of structure</a:t>
            </a:r>
            <a:endParaRPr/>
          </a:p>
          <a:p>
            <a:pPr marL="457200" lvl="0" indent="-381000" algn="l" rtl="0">
              <a:lnSpc>
                <a:spcPct val="115000"/>
              </a:lnSpc>
              <a:spcBef>
                <a:spcPts val="0"/>
              </a:spcBef>
              <a:spcAft>
                <a:spcPts val="0"/>
              </a:spcAft>
              <a:buSzPts val="2400"/>
              <a:buAutoNum type="arabicPeriod"/>
            </a:pPr>
            <a:r>
              <a:rPr lang="en"/>
              <a:t>Look for and express regularity in repeated reasoning</a:t>
            </a:r>
            <a:endParaRPr sz="2000">
              <a:solidFill>
                <a:srgbClr val="408087"/>
              </a:solidFill>
              <a:latin typeface="IBM Plex Sans Medium"/>
              <a:ea typeface="IBM Plex Sans Medium"/>
              <a:cs typeface="IBM Plex Sans Medium"/>
              <a:sym typeface="IBM Plex Sans Medium"/>
            </a:endParaRPr>
          </a:p>
          <a:p>
            <a:pPr marL="0" lvl="0" indent="0" algn="l" rtl="0">
              <a:spcBef>
                <a:spcPts val="0"/>
              </a:spcBef>
              <a:spcAft>
                <a:spcPts val="1600"/>
              </a:spcAft>
              <a:buNone/>
            </a:pPr>
            <a:endParaRPr>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body" idx="1"/>
          </p:nvPr>
        </p:nvSpPr>
        <p:spPr>
          <a:xfrm>
            <a:off x="504725" y="1616275"/>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1000"/>
              </a:spcBef>
              <a:spcAft>
                <a:spcPts val="0"/>
              </a:spcAft>
              <a:buSzPts val="1900"/>
              <a:buNone/>
            </a:pPr>
            <a:r>
              <a:rPr lang="en" sz="2700" dirty="0"/>
              <a:t>In the chat</a:t>
            </a:r>
            <a:endParaRPr sz="2700" dirty="0"/>
          </a:p>
          <a:p>
            <a:pPr marL="457200" lvl="0" indent="-400050" algn="l" rtl="0">
              <a:lnSpc>
                <a:spcPct val="90000"/>
              </a:lnSpc>
              <a:spcBef>
                <a:spcPts val="1000"/>
              </a:spcBef>
              <a:spcAft>
                <a:spcPts val="0"/>
              </a:spcAft>
              <a:buSzPts val="2700"/>
              <a:buAutoNum type="arabicPeriod"/>
            </a:pPr>
            <a:r>
              <a:rPr lang="en" sz="2700" dirty="0"/>
              <a:t>Your name</a:t>
            </a:r>
            <a:endParaRPr sz="2700" dirty="0"/>
          </a:p>
          <a:p>
            <a:pPr marL="457200" lvl="0" indent="-400050" algn="l" rtl="0">
              <a:lnSpc>
                <a:spcPct val="90000"/>
              </a:lnSpc>
              <a:spcBef>
                <a:spcPts val="0"/>
              </a:spcBef>
              <a:spcAft>
                <a:spcPts val="0"/>
              </a:spcAft>
              <a:buSzPts val="2700"/>
              <a:buAutoNum type="arabicPeriod"/>
            </a:pPr>
            <a:r>
              <a:rPr lang="en" sz="2700" dirty="0"/>
              <a:t>Location</a:t>
            </a:r>
            <a:endParaRPr sz="2700" dirty="0"/>
          </a:p>
          <a:p>
            <a:pPr marL="457200" lvl="0" indent="-400050" algn="l" rtl="0">
              <a:lnSpc>
                <a:spcPct val="90000"/>
              </a:lnSpc>
              <a:spcBef>
                <a:spcPts val="0"/>
              </a:spcBef>
              <a:spcAft>
                <a:spcPts val="0"/>
              </a:spcAft>
              <a:buSzPts val="2700"/>
              <a:buAutoNum type="arabicPeriod"/>
            </a:pPr>
            <a:r>
              <a:rPr lang="en" sz="2700" dirty="0"/>
              <a:t>What is one of your favorite holiday foods or activities?</a:t>
            </a:r>
            <a:endParaRPr sz="2700" dirty="0"/>
          </a:p>
          <a:p>
            <a:pPr marL="0" lvl="0" indent="0" algn="ctr" rtl="0">
              <a:lnSpc>
                <a:spcPct val="90000"/>
              </a:lnSpc>
              <a:spcBef>
                <a:spcPts val="1000"/>
              </a:spcBef>
              <a:spcAft>
                <a:spcPts val="0"/>
              </a:spcAft>
              <a:buSzPts val="1900"/>
              <a:buNone/>
            </a:pPr>
            <a:endParaRPr sz="3500" dirty="0"/>
          </a:p>
          <a:p>
            <a:pPr marL="0" lvl="0" indent="0" algn="l" rtl="0">
              <a:lnSpc>
                <a:spcPct val="90000"/>
              </a:lnSpc>
              <a:spcBef>
                <a:spcPts val="1000"/>
              </a:spcBef>
              <a:spcAft>
                <a:spcPts val="0"/>
              </a:spcAft>
              <a:buSzPts val="1900"/>
              <a:buNone/>
            </a:pPr>
            <a:endParaRPr sz="3500" dirty="0"/>
          </a:p>
        </p:txBody>
      </p:sp>
      <p:sp>
        <p:nvSpPr>
          <p:cNvPr id="144" name="Google Shape;144;p27"/>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b="1" dirty="0">
                <a:solidFill>
                  <a:srgbClr val="745FA8"/>
                </a:solidFill>
              </a:rPr>
              <a:t>Introductions </a:t>
            </a:r>
            <a:r>
              <a:rPr lang="en" b="1" dirty="0">
                <a:solidFill>
                  <a:srgbClr val="745FA8"/>
                </a:solidFill>
              </a:rPr>
              <a:t>(2 of 2)</a:t>
            </a:r>
            <a:endParaRPr sz="4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Early numeracy skills </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352" name="Google Shape;352;p5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408087"/>
              </a:buClr>
              <a:buSzPts val="2000"/>
              <a:buFont typeface="IBM Plex Sans Medium"/>
              <a:buChar char="●"/>
            </a:pPr>
            <a:r>
              <a:rPr lang="en"/>
              <a:t>Rote counting</a:t>
            </a:r>
            <a:endParaRPr/>
          </a:p>
          <a:p>
            <a:pPr marL="457200" lvl="0" indent="-381000" algn="l" rtl="0">
              <a:lnSpc>
                <a:spcPct val="115000"/>
              </a:lnSpc>
              <a:spcBef>
                <a:spcPts val="0"/>
              </a:spcBef>
              <a:spcAft>
                <a:spcPts val="0"/>
              </a:spcAft>
              <a:buSzPts val="2400"/>
              <a:buChar char="●"/>
            </a:pPr>
            <a:r>
              <a:rPr lang="en"/>
              <a:t>Number identification</a:t>
            </a:r>
            <a:endParaRPr/>
          </a:p>
          <a:p>
            <a:pPr marL="457200" lvl="0" indent="-381000" algn="l" rtl="0">
              <a:lnSpc>
                <a:spcPct val="115000"/>
              </a:lnSpc>
              <a:spcBef>
                <a:spcPts val="0"/>
              </a:spcBef>
              <a:spcAft>
                <a:spcPts val="0"/>
              </a:spcAft>
              <a:buSzPts val="2400"/>
              <a:buChar char="●"/>
            </a:pPr>
            <a:r>
              <a:rPr lang="en"/>
              <a:t>One-to-One correspondence</a:t>
            </a:r>
            <a:endParaRPr/>
          </a:p>
          <a:p>
            <a:pPr marL="457200" lvl="0" indent="-381000" algn="l" rtl="0">
              <a:lnSpc>
                <a:spcPct val="115000"/>
              </a:lnSpc>
              <a:spcBef>
                <a:spcPts val="0"/>
              </a:spcBef>
              <a:spcAft>
                <a:spcPts val="0"/>
              </a:spcAft>
              <a:buSzPts val="2400"/>
              <a:buChar char="●"/>
            </a:pPr>
            <a:r>
              <a:rPr lang="en"/>
              <a:t>Creating sets</a:t>
            </a:r>
            <a:endParaRPr/>
          </a:p>
          <a:p>
            <a:pPr marL="457200" lvl="0" indent="-381000" algn="l" rtl="0">
              <a:lnSpc>
                <a:spcPct val="115000"/>
              </a:lnSpc>
              <a:spcBef>
                <a:spcPts val="0"/>
              </a:spcBef>
              <a:spcAft>
                <a:spcPts val="0"/>
              </a:spcAft>
              <a:buSzPts val="2400"/>
              <a:buChar char="●"/>
            </a:pPr>
            <a:r>
              <a:rPr lang="en"/>
              <a:t>Composing and decomposing numbers</a:t>
            </a:r>
            <a:endParaRPr/>
          </a:p>
          <a:p>
            <a:pPr marL="457200" lvl="0" indent="-381000" algn="l" rtl="0">
              <a:lnSpc>
                <a:spcPct val="115000"/>
              </a:lnSpc>
              <a:spcBef>
                <a:spcPts val="0"/>
              </a:spcBef>
              <a:spcAft>
                <a:spcPts val="0"/>
              </a:spcAft>
              <a:buSzPts val="2400"/>
              <a:buChar char="●"/>
            </a:pPr>
            <a:r>
              <a:rPr lang="en"/>
              <a:t>Comparing quantities</a:t>
            </a:r>
            <a:endParaRPr/>
          </a:p>
          <a:p>
            <a:pPr marL="457200" lvl="0" indent="0" algn="l" rtl="0">
              <a:spcBef>
                <a:spcPts val="0"/>
              </a:spcBef>
              <a:spcAft>
                <a:spcPts val="0"/>
              </a:spcAft>
              <a:buNone/>
            </a:pPr>
            <a:endParaRPr sz="2000">
              <a:solidFill>
                <a:srgbClr val="408087"/>
              </a:solidFill>
              <a:latin typeface="IBM Plex Sans Medium"/>
              <a:ea typeface="IBM Plex Sans Medium"/>
              <a:cs typeface="IBM Plex Sans Medium"/>
              <a:sym typeface="IBM Plex Sans Medium"/>
            </a:endParaRPr>
          </a:p>
          <a:p>
            <a:pPr marL="0" lvl="0" indent="0" algn="l" rtl="0">
              <a:spcBef>
                <a:spcPts val="1600"/>
              </a:spcBef>
              <a:spcAft>
                <a:spcPts val="1600"/>
              </a:spcAft>
              <a:buNone/>
            </a:pPr>
            <a:endParaRPr>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Counting</a:t>
            </a:r>
            <a:endParaRPr/>
          </a:p>
        </p:txBody>
      </p:sp>
      <p:sp>
        <p:nvSpPr>
          <p:cNvPr id="358" name="Google Shape;358;p5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Identify numbers in a sequence</a:t>
            </a:r>
            <a:endParaRPr/>
          </a:p>
          <a:p>
            <a:pPr marL="0" lvl="0" indent="0" algn="l" rtl="0">
              <a:spcBef>
                <a:spcPts val="1600"/>
              </a:spcBef>
              <a:spcAft>
                <a:spcPts val="0"/>
              </a:spcAft>
              <a:buNone/>
            </a:pPr>
            <a:endParaRPr/>
          </a:p>
          <a:p>
            <a:pPr marL="0" lvl="0" indent="0" algn="ctr" rtl="0">
              <a:spcBef>
                <a:spcPts val="1600"/>
              </a:spcBef>
              <a:spcAft>
                <a:spcPts val="1600"/>
              </a:spcAft>
              <a:buNone/>
            </a:pPr>
            <a:r>
              <a:rPr lang="en" sz="7100" i="1">
                <a:solidFill>
                  <a:srgbClr val="745FA8"/>
                </a:solidFill>
              </a:rPr>
              <a:t>“1, 2, 3, 4, 5”</a:t>
            </a:r>
            <a:endParaRPr sz="7100" i="1">
              <a:solidFill>
                <a:srgbClr val="745FA8"/>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One-to-one correspondence</a:t>
            </a:r>
            <a:endParaRPr dirty="0"/>
          </a:p>
        </p:txBody>
      </p:sp>
      <p:sp>
        <p:nvSpPr>
          <p:cNvPr id="364" name="Google Shape;364;p5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Coordinated counting by touching or moving objects</a:t>
            </a:r>
            <a:endParaRPr dirty="0"/>
          </a:p>
          <a:p>
            <a:pPr marL="457200" lvl="0" indent="-381000" algn="l" rtl="0">
              <a:spcBef>
                <a:spcPts val="1600"/>
              </a:spcBef>
              <a:spcAft>
                <a:spcPts val="0"/>
              </a:spcAft>
              <a:buSzPts val="2400"/>
              <a:buChar char="●"/>
            </a:pPr>
            <a:r>
              <a:rPr lang="en" dirty="0"/>
              <a:t>Moveable</a:t>
            </a:r>
            <a:endParaRPr dirty="0"/>
          </a:p>
          <a:p>
            <a:pPr marL="457200" lvl="0" indent="-381000" algn="l" rtl="0">
              <a:spcBef>
                <a:spcPts val="0"/>
              </a:spcBef>
              <a:spcAft>
                <a:spcPts val="0"/>
              </a:spcAft>
              <a:buSzPts val="2400"/>
              <a:buChar char="●"/>
            </a:pPr>
            <a:r>
              <a:rPr lang="en" dirty="0"/>
              <a:t>Non-moveable</a:t>
            </a:r>
            <a:endParaRPr dirty="0"/>
          </a:p>
        </p:txBody>
      </p:sp>
      <p:pic>
        <p:nvPicPr>
          <p:cNvPr id="369" name="Google Shape;369;p57" descr="10-Frame and 5-Frame"/>
          <p:cNvPicPr preferRelativeResize="0"/>
          <p:nvPr/>
        </p:nvPicPr>
        <p:blipFill>
          <a:blip r:embed="rId3">
            <a:alphaModFix/>
          </a:blip>
          <a:stretch>
            <a:fillRect/>
          </a:stretch>
        </p:blipFill>
        <p:spPr>
          <a:xfrm>
            <a:off x="4683175" y="4303711"/>
            <a:ext cx="4149125" cy="2333387"/>
          </a:xfrm>
          <a:prstGeom prst="rect">
            <a:avLst/>
          </a:prstGeom>
          <a:noFill/>
          <a:ln>
            <a:noFill/>
          </a:ln>
        </p:spPr>
      </p:pic>
      <p:pic>
        <p:nvPicPr>
          <p:cNvPr id="370" name="Google Shape;370;p57" descr="Counting device."/>
          <p:cNvPicPr preferRelativeResize="0"/>
          <p:nvPr/>
        </p:nvPicPr>
        <p:blipFill>
          <a:blip r:embed="rId4">
            <a:alphaModFix/>
          </a:blip>
          <a:stretch>
            <a:fillRect/>
          </a:stretch>
        </p:blipFill>
        <p:spPr>
          <a:xfrm>
            <a:off x="1139994" y="3363375"/>
            <a:ext cx="2469050" cy="3230350"/>
          </a:xfrm>
          <a:prstGeom prst="rect">
            <a:avLst/>
          </a:prstGeom>
          <a:noFill/>
          <a:ln>
            <a:noFill/>
          </a:ln>
        </p:spPr>
      </p:pic>
      <p:pic>
        <p:nvPicPr>
          <p:cNvPr id="3" name="Picture 2" descr="Box with three smiley face tokens. ">
            <a:extLst>
              <a:ext uri="{FF2B5EF4-FFF2-40B4-BE49-F238E27FC236}">
                <a16:creationId xmlns:a16="http://schemas.microsoft.com/office/drawing/2014/main" id="{01263FD6-93DA-D641-B58E-36EBCD1BF67B}"/>
              </a:ext>
            </a:extLst>
          </p:cNvPr>
          <p:cNvPicPr>
            <a:picLocks noChangeAspect="1"/>
          </p:cNvPicPr>
          <p:nvPr/>
        </p:nvPicPr>
        <p:blipFill>
          <a:blip r:embed="rId5"/>
          <a:stretch>
            <a:fillRect/>
          </a:stretch>
        </p:blipFill>
        <p:spPr>
          <a:xfrm>
            <a:off x="4683175" y="2162604"/>
            <a:ext cx="3784600" cy="18161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Number identification</a:t>
            </a:r>
            <a:endParaRPr/>
          </a:p>
        </p:txBody>
      </p:sp>
      <p:sp>
        <p:nvSpPr>
          <p:cNvPr id="376" name="Google Shape;376;p5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Numbers are represented by names and numerical representations. </a:t>
            </a:r>
            <a:endParaRPr dirty="0"/>
          </a:p>
        </p:txBody>
      </p:sp>
      <p:pic>
        <p:nvPicPr>
          <p:cNvPr id="377" name="Google Shape;377;p58" descr="Large number two."/>
          <p:cNvPicPr preferRelativeResize="0"/>
          <p:nvPr/>
        </p:nvPicPr>
        <p:blipFill>
          <a:blip r:embed="rId3">
            <a:alphaModFix/>
          </a:blip>
          <a:stretch>
            <a:fillRect/>
          </a:stretch>
        </p:blipFill>
        <p:spPr>
          <a:xfrm>
            <a:off x="2012250" y="2687025"/>
            <a:ext cx="4043725" cy="4043725"/>
          </a:xfrm>
          <a:prstGeom prst="rect">
            <a:avLst/>
          </a:prstGeom>
          <a:noFill/>
          <a:ln>
            <a:noFill/>
          </a:ln>
        </p:spPr>
      </p:pic>
      <p:sp>
        <p:nvSpPr>
          <p:cNvPr id="379" name="Google Shape;379;p58"/>
          <p:cNvSpPr txBox="1"/>
          <p:nvPr/>
        </p:nvSpPr>
        <p:spPr>
          <a:xfrm>
            <a:off x="6077600" y="2927125"/>
            <a:ext cx="1779300" cy="10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800" dirty="0">
                <a:latin typeface="IBM Plex Sans Medium"/>
                <a:ea typeface="IBM Plex Sans Medium"/>
                <a:cs typeface="IBM Plex Sans Medium"/>
                <a:sym typeface="IBM Plex Sans Medium"/>
              </a:rPr>
              <a:t>two</a:t>
            </a:r>
            <a:endParaRPr sz="5800" dirty="0">
              <a:latin typeface="IBM Plex Sans Medium"/>
              <a:ea typeface="IBM Plex Sans Medium"/>
              <a:cs typeface="IBM Plex Sans Medium"/>
              <a:sym typeface="IBM Plex Sans Medium"/>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Making sets</a:t>
            </a:r>
            <a:endParaRPr/>
          </a:p>
        </p:txBody>
      </p:sp>
      <p:pic>
        <p:nvPicPr>
          <p:cNvPr id="385" name="Google Shape;385;p59" descr="A set of 4 forks."/>
          <p:cNvPicPr preferRelativeResize="0"/>
          <p:nvPr/>
        </p:nvPicPr>
        <p:blipFill>
          <a:blip r:embed="rId3">
            <a:alphaModFix/>
          </a:blip>
          <a:stretch>
            <a:fillRect/>
          </a:stretch>
        </p:blipFill>
        <p:spPr>
          <a:xfrm rot="-5400000">
            <a:off x="2123000" y="1197100"/>
            <a:ext cx="4800600" cy="5905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0"/>
          <p:cNvSpPr txBox="1">
            <a:spLocks noGrp="1"/>
          </p:cNvSpPr>
          <p:nvPr>
            <p:ph type="title"/>
          </p:nvPr>
        </p:nvSpPr>
        <p:spPr>
          <a:xfrm>
            <a:off x="311700" y="998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Embedding numeracy at home/community</a:t>
            </a:r>
            <a:endParaRPr/>
          </a:p>
        </p:txBody>
      </p:sp>
      <p:sp>
        <p:nvSpPr>
          <p:cNvPr id="391" name="Google Shape;391;p6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could early numeracy be embedded during home activities?</a:t>
            </a:r>
            <a:endParaRPr/>
          </a:p>
          <a:p>
            <a:pPr marL="457200" lvl="0" indent="-381000" algn="l" rtl="0">
              <a:spcBef>
                <a:spcPts val="1600"/>
              </a:spcBef>
              <a:spcAft>
                <a:spcPts val="0"/>
              </a:spcAft>
              <a:buSzPts val="2400"/>
              <a:buChar char="●"/>
            </a:pPr>
            <a:r>
              <a:rPr lang="en"/>
              <a:t>Doing chores</a:t>
            </a:r>
            <a:endParaRPr/>
          </a:p>
          <a:p>
            <a:pPr marL="457200" lvl="0" indent="-381000" algn="l" rtl="0">
              <a:spcBef>
                <a:spcPts val="0"/>
              </a:spcBef>
              <a:spcAft>
                <a:spcPts val="0"/>
              </a:spcAft>
              <a:buSzPts val="2400"/>
              <a:buChar char="●"/>
            </a:pPr>
            <a:r>
              <a:rPr lang="en"/>
              <a:t>Taking a walk</a:t>
            </a:r>
            <a:endParaRPr/>
          </a:p>
          <a:p>
            <a:pPr marL="457200" lvl="0" indent="-381000" algn="l" rtl="0">
              <a:spcBef>
                <a:spcPts val="0"/>
              </a:spcBef>
              <a:spcAft>
                <a:spcPts val="0"/>
              </a:spcAft>
              <a:buSzPts val="2400"/>
              <a:buChar char="●"/>
            </a:pPr>
            <a:r>
              <a:rPr lang="en"/>
              <a:t>Play</a:t>
            </a:r>
            <a:endParaRPr/>
          </a:p>
        </p:txBody>
      </p:sp>
      <p:pic>
        <p:nvPicPr>
          <p:cNvPr id="392" name="Google Shape;392;p60" descr="cookies"/>
          <p:cNvPicPr preferRelativeResize="0"/>
          <p:nvPr/>
        </p:nvPicPr>
        <p:blipFill>
          <a:blip r:embed="rId3">
            <a:alphaModFix/>
          </a:blip>
          <a:stretch>
            <a:fillRect/>
          </a:stretch>
        </p:blipFill>
        <p:spPr>
          <a:xfrm>
            <a:off x="370925" y="4298600"/>
            <a:ext cx="3312450" cy="2198575"/>
          </a:xfrm>
          <a:prstGeom prst="rect">
            <a:avLst/>
          </a:prstGeom>
          <a:noFill/>
          <a:ln>
            <a:noFill/>
          </a:ln>
        </p:spPr>
      </p:pic>
      <p:pic>
        <p:nvPicPr>
          <p:cNvPr id="393" name="Google Shape;393;p60" descr="Toy cars lined up on the ground."/>
          <p:cNvPicPr preferRelativeResize="0"/>
          <p:nvPr/>
        </p:nvPicPr>
        <p:blipFill>
          <a:blip r:embed="rId4">
            <a:alphaModFix/>
          </a:blip>
          <a:stretch>
            <a:fillRect/>
          </a:stretch>
        </p:blipFill>
        <p:spPr>
          <a:xfrm>
            <a:off x="4107479" y="4759325"/>
            <a:ext cx="4881672" cy="1737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title"/>
          </p:nvPr>
        </p:nvSpPr>
        <p:spPr>
          <a:xfrm>
            <a:off x="311700" y="1678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Composing and decomposing numbers (1 of 4)</a:t>
            </a:r>
            <a:endParaRPr/>
          </a:p>
        </p:txBody>
      </p:sp>
      <p:sp>
        <p:nvSpPr>
          <p:cNvPr id="399" name="Google Shape;399;p6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b="1">
                <a:latin typeface="IBM Plex Sans"/>
                <a:ea typeface="IBM Plex Sans"/>
                <a:cs typeface="IBM Plex Sans"/>
                <a:sym typeface="IBM Plex Sans"/>
              </a:rPr>
              <a:t>1 + _ = 3</a:t>
            </a:r>
            <a:endParaRPr sz="2600" b="1">
              <a:latin typeface="IBM Plex Sans"/>
              <a:ea typeface="IBM Plex Sans"/>
              <a:cs typeface="IBM Plex Sans"/>
              <a:sym typeface="IBM Plex Sans"/>
            </a:endParaRPr>
          </a:p>
        </p:txBody>
      </p:sp>
      <p:pic>
        <p:nvPicPr>
          <p:cNvPr id="400" name="Google Shape;400;p61" descr="Counting assitive device"/>
          <p:cNvPicPr preferRelativeResize="0"/>
          <p:nvPr/>
        </p:nvPicPr>
        <p:blipFill>
          <a:blip r:embed="rId3">
            <a:alphaModFix/>
          </a:blip>
          <a:stretch>
            <a:fillRect/>
          </a:stretch>
        </p:blipFill>
        <p:spPr>
          <a:xfrm>
            <a:off x="458650" y="2314825"/>
            <a:ext cx="7716274" cy="3854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2"/>
          <p:cNvSpPr txBox="1">
            <a:spLocks noGrp="1"/>
          </p:cNvSpPr>
          <p:nvPr>
            <p:ph type="title"/>
          </p:nvPr>
        </p:nvSpPr>
        <p:spPr>
          <a:xfrm>
            <a:off x="311700" y="1678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Composing and decomposing numbers (2 of 4)</a:t>
            </a:r>
            <a:endParaRPr/>
          </a:p>
        </p:txBody>
      </p:sp>
      <p:sp>
        <p:nvSpPr>
          <p:cNvPr id="406" name="Google Shape;406;p6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b="1">
                <a:latin typeface="IBM Plex Sans"/>
                <a:ea typeface="IBM Plex Sans"/>
                <a:cs typeface="IBM Plex Sans"/>
                <a:sym typeface="IBM Plex Sans"/>
              </a:rPr>
              <a:t>1 + 2 = 3</a:t>
            </a:r>
            <a:endParaRPr sz="2600" b="1">
              <a:latin typeface="IBM Plex Sans"/>
              <a:ea typeface="IBM Plex Sans"/>
              <a:cs typeface="IBM Plex Sans"/>
              <a:sym typeface="IBM Plex Sans"/>
            </a:endParaRPr>
          </a:p>
        </p:txBody>
      </p:sp>
      <p:pic>
        <p:nvPicPr>
          <p:cNvPr id="407" name="Google Shape;407;p62" descr="Counting assitive device"/>
          <p:cNvPicPr preferRelativeResize="0"/>
          <p:nvPr/>
        </p:nvPicPr>
        <p:blipFill>
          <a:blip r:embed="rId3">
            <a:alphaModFix/>
          </a:blip>
          <a:stretch>
            <a:fillRect/>
          </a:stretch>
        </p:blipFill>
        <p:spPr>
          <a:xfrm>
            <a:off x="495902" y="2574150"/>
            <a:ext cx="7897351" cy="36595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3"/>
          <p:cNvSpPr txBox="1">
            <a:spLocks noGrp="1"/>
          </p:cNvSpPr>
          <p:nvPr>
            <p:ph type="title"/>
          </p:nvPr>
        </p:nvSpPr>
        <p:spPr>
          <a:xfrm>
            <a:off x="311700" y="1678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Composing and decomposing numbers (3 of 4)</a:t>
            </a:r>
            <a:endParaRPr/>
          </a:p>
        </p:txBody>
      </p:sp>
      <p:sp>
        <p:nvSpPr>
          <p:cNvPr id="413" name="Google Shape;413;p6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b="1">
                <a:latin typeface="IBM Plex Sans"/>
                <a:ea typeface="IBM Plex Sans"/>
                <a:cs typeface="IBM Plex Sans"/>
                <a:sym typeface="IBM Plex Sans"/>
              </a:rPr>
              <a:t>5 = ?</a:t>
            </a:r>
            <a:endParaRPr sz="2600" b="1">
              <a:latin typeface="IBM Plex Sans"/>
              <a:ea typeface="IBM Plex Sans"/>
              <a:cs typeface="IBM Plex Sans"/>
              <a:sym typeface="IBM Plex Sans"/>
            </a:endParaRPr>
          </a:p>
        </p:txBody>
      </p:sp>
      <p:pic>
        <p:nvPicPr>
          <p:cNvPr id="414" name="Google Shape;414;p63" descr="Counting assitive device"/>
          <p:cNvPicPr preferRelativeResize="0"/>
          <p:nvPr/>
        </p:nvPicPr>
        <p:blipFill>
          <a:blip r:embed="rId3">
            <a:alphaModFix/>
          </a:blip>
          <a:stretch>
            <a:fillRect/>
          </a:stretch>
        </p:blipFill>
        <p:spPr>
          <a:xfrm>
            <a:off x="311700" y="2199502"/>
            <a:ext cx="8282165" cy="43847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4"/>
          <p:cNvSpPr txBox="1">
            <a:spLocks noGrp="1"/>
          </p:cNvSpPr>
          <p:nvPr>
            <p:ph type="title"/>
          </p:nvPr>
        </p:nvSpPr>
        <p:spPr>
          <a:xfrm>
            <a:off x="311700" y="1678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Composing and decomposing numbers (4 of 4)</a:t>
            </a:r>
            <a:endParaRPr/>
          </a:p>
        </p:txBody>
      </p:sp>
      <p:sp>
        <p:nvSpPr>
          <p:cNvPr id="420" name="Google Shape;420;p6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600" b="1">
                <a:latin typeface="IBM Plex Sans"/>
                <a:ea typeface="IBM Plex Sans"/>
                <a:cs typeface="IBM Plex Sans"/>
                <a:sym typeface="IBM Plex Sans"/>
              </a:rPr>
              <a:t>5 = 3 + 2</a:t>
            </a:r>
            <a:endParaRPr sz="2600" b="1">
              <a:latin typeface="IBM Plex Sans"/>
              <a:ea typeface="IBM Plex Sans"/>
              <a:cs typeface="IBM Plex Sans"/>
              <a:sym typeface="IBM Plex Sans"/>
            </a:endParaRPr>
          </a:p>
        </p:txBody>
      </p:sp>
      <p:pic>
        <p:nvPicPr>
          <p:cNvPr id="421" name="Google Shape;421;p64" descr="Counting assitive device"/>
          <p:cNvPicPr preferRelativeResize="0"/>
          <p:nvPr/>
        </p:nvPicPr>
        <p:blipFill>
          <a:blip r:embed="rId3">
            <a:alphaModFix/>
          </a:blip>
          <a:stretch>
            <a:fillRect/>
          </a:stretch>
        </p:blipFill>
        <p:spPr>
          <a:xfrm>
            <a:off x="44850" y="2259000"/>
            <a:ext cx="8953500" cy="4191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 Today we will...</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50" name="Google Shape;150;p2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0"/>
              </a:spcBef>
              <a:spcAft>
                <a:spcPts val="0"/>
              </a:spcAft>
              <a:buClr>
                <a:srgbClr val="408087"/>
              </a:buClr>
              <a:buSzPts val="2000"/>
              <a:buFont typeface="IBM Plex Sans Medium"/>
              <a:buChar char="●"/>
            </a:pPr>
            <a:r>
              <a:rPr lang="en" dirty="0"/>
              <a:t>Discuss early literacy and how to embed into everyday routines and activities </a:t>
            </a:r>
            <a:endParaRPr dirty="0"/>
          </a:p>
          <a:p>
            <a:pPr marL="457200" lvl="0" indent="-355600" algn="l" rtl="0">
              <a:lnSpc>
                <a:spcPct val="125000"/>
              </a:lnSpc>
              <a:spcBef>
                <a:spcPts val="1000"/>
              </a:spcBef>
              <a:spcAft>
                <a:spcPts val="0"/>
              </a:spcAft>
              <a:buClr>
                <a:srgbClr val="408087"/>
              </a:buClr>
              <a:buSzPts val="2000"/>
              <a:buFont typeface="IBM Plex Sans Medium"/>
              <a:buChar char="●"/>
            </a:pPr>
            <a:r>
              <a:rPr lang="en" dirty="0"/>
              <a:t>Discuss early numeracy and how to embed into everyday routines and activities </a:t>
            </a:r>
            <a:endParaRPr dirty="0"/>
          </a:p>
          <a:p>
            <a:pPr marL="457200" lvl="0" indent="-355600" algn="l" rtl="0">
              <a:lnSpc>
                <a:spcPct val="125000"/>
              </a:lnSpc>
              <a:spcBef>
                <a:spcPts val="1000"/>
              </a:spcBef>
              <a:spcAft>
                <a:spcPts val="1000"/>
              </a:spcAft>
              <a:buSzPts val="2000"/>
              <a:buChar char="●"/>
            </a:pPr>
            <a:r>
              <a:rPr lang="en" dirty="0"/>
              <a:t>Focus on partnering with parents / guardians </a:t>
            </a:r>
            <a:endParaRPr sz="2800" dirty="0">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5"/>
          <p:cNvSpPr txBox="1">
            <a:spLocks noGrp="1"/>
          </p:cNvSpPr>
          <p:nvPr>
            <p:ph type="title"/>
          </p:nvPr>
        </p:nvSpPr>
        <p:spPr>
          <a:xfrm>
            <a:off x="311700" y="1678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Comparing quantities</a:t>
            </a:r>
            <a:endParaRPr/>
          </a:p>
        </p:txBody>
      </p:sp>
      <p:sp>
        <p:nvSpPr>
          <p:cNvPr id="427" name="Google Shape;427;p6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a:t>More / Greater than / More than enough</a:t>
            </a:r>
            <a:endParaRPr/>
          </a:p>
          <a:p>
            <a:pPr marL="457200" lvl="0" indent="-381000" algn="l" rtl="0">
              <a:spcBef>
                <a:spcPts val="0"/>
              </a:spcBef>
              <a:spcAft>
                <a:spcPts val="0"/>
              </a:spcAft>
              <a:buSzPts val="2400"/>
              <a:buChar char="●"/>
            </a:pPr>
            <a:r>
              <a:rPr lang="en"/>
              <a:t>Less / less than / not enough</a:t>
            </a:r>
            <a:endParaRPr/>
          </a:p>
          <a:p>
            <a:pPr marL="457200" lvl="0" indent="-381000" algn="l" rtl="0">
              <a:spcBef>
                <a:spcPts val="0"/>
              </a:spcBef>
              <a:spcAft>
                <a:spcPts val="0"/>
              </a:spcAft>
              <a:buSzPts val="2400"/>
              <a:buChar char="●"/>
            </a:pPr>
            <a:r>
              <a:rPr lang="en"/>
              <a:t>Same / enough</a:t>
            </a:r>
            <a:endParaRPr/>
          </a:p>
        </p:txBody>
      </p:sp>
      <p:pic>
        <p:nvPicPr>
          <p:cNvPr id="428" name="Google Shape;428;p65" descr="One cup with lots of goldfish crackers and another cup with one goldfish cracker."/>
          <p:cNvPicPr preferRelativeResize="0"/>
          <p:nvPr/>
        </p:nvPicPr>
        <p:blipFill>
          <a:blip r:embed="rId3">
            <a:alphaModFix/>
          </a:blip>
          <a:stretch>
            <a:fillRect/>
          </a:stretch>
        </p:blipFill>
        <p:spPr>
          <a:xfrm>
            <a:off x="1097513" y="2983103"/>
            <a:ext cx="6948975" cy="36972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6"/>
          <p:cNvSpPr txBox="1">
            <a:spLocks noGrp="1"/>
          </p:cNvSpPr>
          <p:nvPr>
            <p:ph type="title"/>
          </p:nvPr>
        </p:nvSpPr>
        <p:spPr>
          <a:xfrm>
            <a:off x="242325" y="1275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Embedding early numeracy in a grade-level lesson</a:t>
            </a:r>
            <a:endParaRPr/>
          </a:p>
        </p:txBody>
      </p:sp>
      <p:sp>
        <p:nvSpPr>
          <p:cNvPr id="434" name="Google Shape;434;p66"/>
          <p:cNvSpPr txBox="1">
            <a:spLocks noGrp="1"/>
          </p:cNvSpPr>
          <p:nvPr>
            <p:ph type="body" idx="1"/>
          </p:nvPr>
        </p:nvSpPr>
        <p:spPr>
          <a:xfrm>
            <a:off x="436066" y="1557872"/>
            <a:ext cx="7386559" cy="357105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latin typeface="IBM Plex Sans"/>
                <a:ea typeface="IBM Plex Sans"/>
                <a:cs typeface="IBM Plex Sans"/>
                <a:sym typeface="IBM Plex Sans"/>
              </a:rPr>
              <a:t>5.MD.B.2</a:t>
            </a:r>
            <a:r>
              <a:rPr lang="en" dirty="0"/>
              <a:t> Make a line plot to display a data set of measurements in fractions of a unit (1/2, 1/4, 1/8). Use operations on fractions for this grade to solve problems involving information presented in line plots.</a:t>
            </a:r>
            <a:endParaRPr dirty="0"/>
          </a:p>
        </p:txBody>
      </p:sp>
      <p:pic>
        <p:nvPicPr>
          <p:cNvPr id="3" name="Picture 2" descr="Line plot with data measurements">
            <a:extLst>
              <a:ext uri="{FF2B5EF4-FFF2-40B4-BE49-F238E27FC236}">
                <a16:creationId xmlns:a16="http://schemas.microsoft.com/office/drawing/2014/main" id="{FAAC7D17-9EDD-7E4C-8604-07636BBDEFED}"/>
              </a:ext>
            </a:extLst>
          </p:cNvPr>
          <p:cNvPicPr>
            <a:picLocks noChangeAspect="1"/>
          </p:cNvPicPr>
          <p:nvPr/>
        </p:nvPicPr>
        <p:blipFill rotWithShape="1">
          <a:blip r:embed="rId3"/>
          <a:srcRect t="3230"/>
          <a:stretch/>
        </p:blipFill>
        <p:spPr>
          <a:xfrm>
            <a:off x="1367001" y="3512325"/>
            <a:ext cx="7149574" cy="285903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7"/>
          <p:cNvSpPr txBox="1">
            <a:spLocks noGrp="1"/>
          </p:cNvSpPr>
          <p:nvPr>
            <p:ph type="title"/>
          </p:nvPr>
        </p:nvSpPr>
        <p:spPr>
          <a:xfrm>
            <a:off x="311700" y="11021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Opportunities to embed early numeracy</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453" name="Google Shape;453;p6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408087"/>
              </a:buClr>
              <a:buSzPts val="2000"/>
              <a:buFont typeface="IBM Plex Sans Medium"/>
              <a:buChar char="●"/>
            </a:pPr>
            <a:r>
              <a:rPr lang="en" sz="2000"/>
              <a:t>Comparing quantities</a:t>
            </a:r>
            <a:endParaRPr sz="2000"/>
          </a:p>
          <a:p>
            <a:pPr marL="457200" lvl="0" indent="-355600" algn="l" rtl="0">
              <a:spcBef>
                <a:spcPts val="0"/>
              </a:spcBef>
              <a:spcAft>
                <a:spcPts val="0"/>
              </a:spcAft>
              <a:buSzPts val="2000"/>
              <a:buChar char="●"/>
            </a:pPr>
            <a:r>
              <a:rPr lang="en" sz="2000"/>
              <a:t>Identifying halves and wholes</a:t>
            </a:r>
            <a:endParaRPr sz="2000"/>
          </a:p>
          <a:p>
            <a:pPr marL="0" lvl="0" indent="0" algn="l" rtl="0">
              <a:spcBef>
                <a:spcPts val="1600"/>
              </a:spcBef>
              <a:spcAft>
                <a:spcPts val="1600"/>
              </a:spcAft>
              <a:buNone/>
            </a:pPr>
            <a:endParaRPr>
              <a:solidFill>
                <a:srgbClr val="408087"/>
              </a:solidFill>
              <a:latin typeface="IBM Plex Sans Medium"/>
              <a:ea typeface="IBM Plex Sans Medium"/>
              <a:cs typeface="IBM Plex Sans Medium"/>
              <a:sym typeface="IBM Plex Sans Medium"/>
            </a:endParaRPr>
          </a:p>
        </p:txBody>
      </p:sp>
      <p:pic>
        <p:nvPicPr>
          <p:cNvPr id="454" name="Google Shape;454;p67" descr="Flip over concept book"/>
          <p:cNvPicPr preferRelativeResize="0"/>
          <p:nvPr/>
        </p:nvPicPr>
        <p:blipFill>
          <a:blip r:embed="rId3">
            <a:alphaModFix/>
          </a:blip>
          <a:stretch>
            <a:fillRect/>
          </a:stretch>
        </p:blipFill>
        <p:spPr>
          <a:xfrm>
            <a:off x="1323113" y="3185525"/>
            <a:ext cx="5229225" cy="2171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8"/>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t>What other ideas do </a:t>
            </a:r>
            <a:r>
              <a:rPr lang="en" b="1">
                <a:latin typeface="IBM Plex Sans"/>
                <a:ea typeface="IBM Plex Sans"/>
                <a:cs typeface="IBM Plex Sans"/>
                <a:sym typeface="IBM Plex Sans"/>
              </a:rPr>
              <a:t>you</a:t>
            </a:r>
            <a:r>
              <a:rPr lang="en"/>
              <a:t> have for embedding numeracy into home/community for students who are deaf-blind?</a:t>
            </a:r>
            <a:endParaRPr sz="2700"/>
          </a:p>
          <a:p>
            <a:pPr marL="0" lvl="0" indent="0" algn="l" rtl="0">
              <a:lnSpc>
                <a:spcPct val="90000"/>
              </a:lnSpc>
              <a:spcBef>
                <a:spcPts val="1600"/>
              </a:spcBef>
              <a:spcAft>
                <a:spcPts val="0"/>
              </a:spcAft>
              <a:buSzPts val="1900"/>
              <a:buNone/>
            </a:pPr>
            <a:endParaRPr sz="2700"/>
          </a:p>
          <a:p>
            <a:pPr marL="0" lvl="0" indent="0" algn="ctr" rtl="0">
              <a:lnSpc>
                <a:spcPct val="90000"/>
              </a:lnSpc>
              <a:spcBef>
                <a:spcPts val="1000"/>
              </a:spcBef>
              <a:spcAft>
                <a:spcPts val="0"/>
              </a:spcAft>
              <a:buSzPts val="1900"/>
              <a:buNone/>
            </a:pPr>
            <a:endParaRPr sz="3500"/>
          </a:p>
        </p:txBody>
      </p:sp>
      <p:sp>
        <p:nvSpPr>
          <p:cNvPr id="462" name="Google Shape;462;p68"/>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4</a:t>
            </a:r>
            <a:endParaRPr sz="49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9"/>
          <p:cNvSpPr txBox="1">
            <a:spLocks noGrp="1"/>
          </p:cNvSpPr>
          <p:nvPr>
            <p:ph type="title"/>
          </p:nvPr>
        </p:nvSpPr>
        <p:spPr>
          <a:xfrm>
            <a:off x="719550" y="1774725"/>
            <a:ext cx="7704900" cy="261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1300"/>
              <a:t>Thank you!</a:t>
            </a:r>
            <a:endParaRPr sz="11300"/>
          </a:p>
        </p:txBody>
      </p:sp>
      <p:sp>
        <p:nvSpPr>
          <p:cNvPr id="468" name="Google Shape;468;p69"/>
          <p:cNvSpPr txBox="1">
            <a:spLocks noGrp="1"/>
          </p:cNvSpPr>
          <p:nvPr>
            <p:ph type="body" idx="1"/>
          </p:nvPr>
        </p:nvSpPr>
        <p:spPr>
          <a:xfrm>
            <a:off x="371150" y="4946242"/>
            <a:ext cx="8520600" cy="173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hlinkClick r:id="rId3"/>
              </a:rPr>
              <a:t>tiescenter.org</a:t>
            </a:r>
            <a:endParaRPr/>
          </a:p>
          <a:p>
            <a:pPr marL="0" lvl="0" indent="0" algn="ctr" rtl="0">
              <a:spcBef>
                <a:spcPts val="1600"/>
              </a:spcBef>
              <a:spcAft>
                <a:spcPts val="160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0"/>
          <p:cNvSpPr txBox="1">
            <a:spLocks noGrp="1"/>
          </p:cNvSpPr>
          <p:nvPr>
            <p:ph type="title"/>
          </p:nvPr>
        </p:nvSpPr>
        <p:spPr>
          <a:xfrm>
            <a:off x="311700" y="1866283"/>
            <a:ext cx="8520600" cy="261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Please take the Early Literacy and Numeracy </a:t>
            </a:r>
            <a:endParaRPr sz="5000"/>
          </a:p>
          <a:p>
            <a:pPr marL="0" lvl="0" indent="0" algn="ctr" rtl="0">
              <a:spcBef>
                <a:spcPts val="0"/>
              </a:spcBef>
              <a:spcAft>
                <a:spcPts val="0"/>
              </a:spcAft>
              <a:buNone/>
            </a:pPr>
            <a:r>
              <a:rPr lang="en" sz="5000" u="sng">
                <a:solidFill>
                  <a:schemeClr val="hlink"/>
                </a:solidFill>
                <a:hlinkClick r:id="rId3"/>
              </a:rPr>
              <a:t>Evaluation Survey</a:t>
            </a:r>
            <a:endParaRPr sz="50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9"/>
        <p:cNvGrpSpPr/>
        <p:nvPr/>
      </p:nvGrpSpPr>
      <p:grpSpPr>
        <a:xfrm>
          <a:off x="0" y="0"/>
          <a:ext cx="0" cy="0"/>
          <a:chOff x="0" y="0"/>
          <a:chExt cx="0" cy="0"/>
        </a:xfrm>
      </p:grpSpPr>
      <p:sp>
        <p:nvSpPr>
          <p:cNvPr id="480" name="Google Shape;480;p71"/>
          <p:cNvSpPr txBox="1">
            <a:spLocks noGrp="1"/>
          </p:cNvSpPr>
          <p:nvPr>
            <p:ph type="body" idx="4294967295"/>
          </p:nvPr>
        </p:nvSpPr>
        <p:spPr>
          <a:xfrm>
            <a:off x="1426000" y="4284375"/>
            <a:ext cx="7406400" cy="13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3142"/>
                </a:solidFill>
                <a:latin typeface="IBM Plex Sans Light"/>
                <a:ea typeface="IBM Plex Sans Light"/>
                <a:cs typeface="IBM Plex Sans Light"/>
                <a:sym typeface="IBM Plex Sans Light"/>
              </a:rPr>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Weigert.</a:t>
            </a:r>
            <a:endParaRPr sz="1400">
              <a:solidFill>
                <a:srgbClr val="233142"/>
              </a:solidFill>
              <a:latin typeface="IBM Plex Sans Light"/>
              <a:ea typeface="IBM Plex Sans Light"/>
              <a:cs typeface="IBM Plex Sans Light"/>
              <a:sym typeface="IBM Plex Sans Light"/>
            </a:endParaRPr>
          </a:p>
          <a:p>
            <a:pPr marL="0" lvl="0" indent="0" algn="l" rtl="0">
              <a:spcBef>
                <a:spcPts val="0"/>
              </a:spcBef>
              <a:spcAft>
                <a:spcPts val="1600"/>
              </a:spcAft>
              <a:buNone/>
            </a:pPr>
            <a:endParaRPr/>
          </a:p>
        </p:txBody>
      </p:sp>
      <p:pic>
        <p:nvPicPr>
          <p:cNvPr id="481" name="Google Shape;481;p71" descr="NCDB Logo"/>
          <p:cNvPicPr preferRelativeResize="0"/>
          <p:nvPr/>
        </p:nvPicPr>
        <p:blipFill>
          <a:blip r:embed="rId3">
            <a:alphaModFix/>
          </a:blip>
          <a:stretch>
            <a:fillRect/>
          </a:stretch>
        </p:blipFill>
        <p:spPr>
          <a:xfrm>
            <a:off x="412475" y="1667934"/>
            <a:ext cx="4813975" cy="962775"/>
          </a:xfrm>
          <a:prstGeom prst="rect">
            <a:avLst/>
          </a:prstGeom>
          <a:noFill/>
          <a:ln>
            <a:noFill/>
          </a:ln>
        </p:spPr>
      </p:pic>
      <p:pic>
        <p:nvPicPr>
          <p:cNvPr id="482" name="Google Shape;482;p71" descr="IDEAS that Work Logo"/>
          <p:cNvPicPr preferRelativeResize="0"/>
          <p:nvPr/>
        </p:nvPicPr>
        <p:blipFill>
          <a:blip r:embed="rId4">
            <a:alphaModFix/>
          </a:blip>
          <a:stretch>
            <a:fillRect/>
          </a:stretch>
        </p:blipFill>
        <p:spPr>
          <a:xfrm>
            <a:off x="311700" y="4337258"/>
            <a:ext cx="1135564" cy="962775"/>
          </a:xfrm>
          <a:prstGeom prst="rect">
            <a:avLst/>
          </a:prstGeom>
          <a:noFill/>
          <a:ln>
            <a:noFill/>
          </a:ln>
        </p:spPr>
      </p:pic>
      <p:cxnSp>
        <p:nvCxnSpPr>
          <p:cNvPr id="483" name="Google Shape;483;p71"/>
          <p:cNvCxnSpPr/>
          <p:nvPr/>
        </p:nvCxnSpPr>
        <p:spPr>
          <a:xfrm>
            <a:off x="-8550" y="6483933"/>
            <a:ext cx="9161100" cy="0"/>
          </a:xfrm>
          <a:prstGeom prst="straightConnector1">
            <a:avLst/>
          </a:prstGeom>
          <a:noFill/>
          <a:ln w="114300" cap="flat" cmpd="sng">
            <a:solidFill>
              <a:srgbClr val="745FA8"/>
            </a:solidFill>
            <a:prstDash val="solid"/>
            <a:round/>
            <a:headEnd type="none" w="med" len="med"/>
            <a:tailEnd type="none" w="med" len="med"/>
          </a:ln>
        </p:spPr>
      </p:cxnSp>
      <p:sp>
        <p:nvSpPr>
          <p:cNvPr id="484" name="Google Shape;484;p71"/>
          <p:cNvSpPr txBox="1">
            <a:spLocks noGrp="1"/>
          </p:cNvSpPr>
          <p:nvPr>
            <p:ph type="title" idx="4294967295"/>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Final Slide</a:t>
            </a:r>
            <a:endParaRPr>
              <a:solidFill>
                <a:srgbClr val="FFFFFF"/>
              </a:solidFill>
            </a:endParaRPr>
          </a:p>
        </p:txBody>
      </p:sp>
      <p:pic>
        <p:nvPicPr>
          <p:cNvPr id="485" name="Google Shape;485;p71" descr="Virtual Deaf-Blind Summit 2020"/>
          <p:cNvPicPr preferRelativeResize="0"/>
          <p:nvPr/>
        </p:nvPicPr>
        <p:blipFill>
          <a:blip r:embed="rId5">
            <a:alphaModFix/>
          </a:blip>
          <a:stretch>
            <a:fillRect/>
          </a:stretch>
        </p:blipFill>
        <p:spPr>
          <a:xfrm>
            <a:off x="5768275" y="1548550"/>
            <a:ext cx="2694300" cy="1431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311700" y="140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TIES Center - </a:t>
            </a:r>
            <a:endParaRPr dirty="0"/>
          </a:p>
          <a:p>
            <a:pPr marL="0" lvl="0" indent="0" algn="l" rtl="0">
              <a:spcBef>
                <a:spcPts val="0"/>
              </a:spcBef>
              <a:spcAft>
                <a:spcPts val="0"/>
              </a:spcAft>
              <a:buNone/>
            </a:pPr>
            <a:r>
              <a:rPr lang="en" dirty="0"/>
              <a:t>What does TIES stand for? </a:t>
            </a:r>
            <a:endParaRPr sz="3600" b="1" dirty="0">
              <a:solidFill>
                <a:srgbClr val="233142"/>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grpSp>
        <p:nvGrpSpPr>
          <p:cNvPr id="156" name="Google Shape;156;p29" descr="Time, Instructional Effectiveness, Engagement, and Support. "/>
          <p:cNvGrpSpPr/>
          <p:nvPr/>
        </p:nvGrpSpPr>
        <p:grpSpPr>
          <a:xfrm>
            <a:off x="57877" y="1506158"/>
            <a:ext cx="8774423" cy="5159908"/>
            <a:chOff x="-100125" y="2711"/>
            <a:chExt cx="9091724" cy="5413248"/>
          </a:xfrm>
        </p:grpSpPr>
        <p:sp>
          <p:nvSpPr>
            <p:cNvPr id="157" name="Google Shape;157;p29" descr="Decorative"/>
            <p:cNvSpPr/>
            <p:nvPr/>
          </p:nvSpPr>
          <p:spPr>
            <a:xfrm rot="5400000">
              <a:off x="5592599" y="-2222448"/>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9" descr="Decorative"/>
            <p:cNvSpPr/>
            <p:nvPr/>
          </p:nvSpPr>
          <p:spPr>
            <a:xfrm>
              <a:off x="0" y="2711"/>
              <a:ext cx="3237000" cy="1304400"/>
            </a:xfrm>
            <a:prstGeom prst="roundRect">
              <a:avLst>
                <a:gd name="adj" fmla="val 16667"/>
              </a:avLst>
            </a:prstGeom>
            <a:solidFill>
              <a:srgbClr val="4992C3"/>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9" descr="Time stands for"/>
            <p:cNvSpPr txBox="1"/>
            <p:nvPr/>
          </p:nvSpPr>
          <p:spPr>
            <a:xfrm>
              <a:off x="63675" y="66386"/>
              <a:ext cx="3109500" cy="1176900"/>
            </a:xfrm>
            <a:prstGeom prst="rect">
              <a:avLst/>
            </a:prstGeom>
            <a:noFill/>
            <a:ln>
              <a:noFill/>
            </a:ln>
          </p:spPr>
          <p:txBody>
            <a:bodyPr spcFirstLastPara="1" wrap="square" lIns="102875" tIns="51425" rIns="102875" bIns="51425"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 sz="2700" b="0" i="0" u="none" strike="noStrike" cap="none" dirty="0">
                  <a:solidFill>
                    <a:schemeClr val="tx1"/>
                  </a:solidFill>
                  <a:latin typeface="Calibri"/>
                  <a:ea typeface="Calibri"/>
                  <a:cs typeface="Calibri"/>
                  <a:sym typeface="Calibri"/>
                </a:rPr>
                <a:t>Time (T)</a:t>
              </a:r>
              <a:endParaRPr sz="1100" b="0" i="0" u="none" strike="noStrike" cap="none" dirty="0">
                <a:solidFill>
                  <a:schemeClr val="tx1"/>
                </a:solidFill>
                <a:sym typeface="Arial"/>
              </a:endParaRPr>
            </a:p>
          </p:txBody>
        </p:sp>
        <p:sp>
          <p:nvSpPr>
            <p:cNvPr id="160" name="Google Shape;160;p29" descr="Increasing the number of  students included in grade-level general education classrooms majority (at least 80%) of school day"/>
            <p:cNvSpPr txBox="1"/>
            <p:nvPr/>
          </p:nvSpPr>
          <p:spPr>
            <a:xfrm>
              <a:off x="3236975" y="184092"/>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Increasing the number of  students included in grade-level general education classrooms majority (at least 80%) of school day</a:t>
              </a:r>
              <a:endParaRPr sz="1600" b="0" i="0" u="none" strike="noStrike" cap="none">
                <a:solidFill>
                  <a:srgbClr val="000000"/>
                </a:solidFill>
                <a:latin typeface="Arial"/>
                <a:ea typeface="Arial"/>
                <a:cs typeface="Arial"/>
                <a:sym typeface="Arial"/>
              </a:endParaRPr>
            </a:p>
          </p:txBody>
        </p:sp>
        <p:sp>
          <p:nvSpPr>
            <p:cNvPr id="161" name="Google Shape;161;p29" descr="Decorative"/>
            <p:cNvSpPr/>
            <p:nvPr/>
          </p:nvSpPr>
          <p:spPr>
            <a:xfrm rot="5400000">
              <a:off x="5597849" y="-799138"/>
              <a:ext cx="1074000" cy="57135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9" descr="Instructional Effectiveness stands for&#10;"/>
            <p:cNvSpPr/>
            <p:nvPr/>
          </p:nvSpPr>
          <p:spPr>
            <a:xfrm>
              <a:off x="-100125" y="1390223"/>
              <a:ext cx="3273300" cy="1304400"/>
            </a:xfrm>
            <a:prstGeom prst="roundRect">
              <a:avLst>
                <a:gd name="adj" fmla="val 16667"/>
              </a:avLst>
            </a:prstGeom>
            <a:solidFill>
              <a:srgbClr val="AEBE34"/>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dirty="0">
                  <a:solidFill>
                    <a:schemeClr val="tx1"/>
                  </a:solidFill>
                  <a:latin typeface="Calibri"/>
                  <a:ea typeface="Calibri"/>
                  <a:cs typeface="Calibri"/>
                  <a:sym typeface="Calibri"/>
                </a:rPr>
                <a:t>Instructional Effectiveness (I)</a:t>
              </a:r>
              <a:endParaRPr sz="27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3" name="Google Shape;163;p29" descr="Collaboration across educators and specialized instructional support  personnel to provide curriculum and instruction in general education classroom&#10;"/>
            <p:cNvSpPr txBox="1"/>
            <p:nvPr/>
          </p:nvSpPr>
          <p:spPr>
            <a:xfrm>
              <a:off x="3278084" y="1573040"/>
              <a:ext cx="5661000" cy="9690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Collaboration across educators and specialized instructional support  personnel to provide curriculum and instruction in general education classroom</a:t>
              </a:r>
              <a:endParaRPr sz="1600" b="0" i="0" u="none" strike="noStrike" cap="none">
                <a:solidFill>
                  <a:srgbClr val="000000"/>
                </a:solidFill>
                <a:latin typeface="Arial"/>
                <a:ea typeface="Arial"/>
                <a:cs typeface="Arial"/>
                <a:sym typeface="Arial"/>
              </a:endParaRPr>
            </a:p>
          </p:txBody>
        </p:sp>
        <p:sp>
          <p:nvSpPr>
            <p:cNvPr id="164" name="Google Shape;164;p29" descr="Decorative&#10;"/>
            <p:cNvSpPr/>
            <p:nvPr/>
          </p:nvSpPr>
          <p:spPr>
            <a:xfrm rot="5400000">
              <a:off x="5592599" y="516783"/>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9"/>
            <p:cNvSpPr txBox="1"/>
            <p:nvPr/>
          </p:nvSpPr>
          <p:spPr>
            <a:xfrm>
              <a:off x="63675" y="2805618"/>
              <a:ext cx="3109500" cy="11769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Calibri"/>
                  <a:ea typeface="Calibri"/>
                  <a:cs typeface="Calibri"/>
                  <a:sym typeface="Calibri"/>
                </a:rPr>
                <a:t>Engagement</a:t>
              </a:r>
              <a:endParaRPr sz="1100" b="0" i="0" u="none" strike="noStrike" cap="none">
                <a:solidFill>
                  <a:srgbClr val="000000"/>
                </a:solidFill>
                <a:latin typeface="Arial"/>
                <a:ea typeface="Arial"/>
                <a:cs typeface="Arial"/>
                <a:sym typeface="Arial"/>
              </a:endParaRPr>
            </a:p>
          </p:txBody>
        </p:sp>
        <p:sp>
          <p:nvSpPr>
            <p:cNvPr id="166" name="Google Shape;166;p29" descr="Engagement stands for"/>
            <p:cNvSpPr/>
            <p:nvPr/>
          </p:nvSpPr>
          <p:spPr>
            <a:xfrm>
              <a:off x="0" y="2741943"/>
              <a:ext cx="3237000" cy="1304400"/>
            </a:xfrm>
            <a:prstGeom prst="roundRect">
              <a:avLst>
                <a:gd name="adj" fmla="val 16667"/>
              </a:avLst>
            </a:prstGeom>
            <a:solidFill>
              <a:srgbClr val="745FA8"/>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dirty="0">
                  <a:solidFill>
                    <a:schemeClr val="tx1"/>
                  </a:solidFill>
                  <a:latin typeface="Calibri"/>
                  <a:ea typeface="Calibri"/>
                  <a:cs typeface="Calibri"/>
                  <a:sym typeface="Calibri"/>
                </a:rPr>
                <a:t>Engagement (E)</a:t>
              </a:r>
              <a:endParaRPr sz="27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7" name="Google Shape;167;p29" descr="Engagement with general education curriculum AND age-grade peers&#10;"/>
            <p:cNvSpPr txBox="1"/>
            <p:nvPr/>
          </p:nvSpPr>
          <p:spPr>
            <a:xfrm>
              <a:off x="3236975" y="2923323"/>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Engagement with general education curriculum AND age-grade peers</a:t>
              </a:r>
              <a:endParaRPr sz="1600" b="0" i="0" u="none" strike="noStrike" cap="none">
                <a:solidFill>
                  <a:srgbClr val="000000"/>
                </a:solidFill>
                <a:latin typeface="Arial"/>
                <a:ea typeface="Arial"/>
                <a:cs typeface="Arial"/>
                <a:sym typeface="Arial"/>
              </a:endParaRPr>
            </a:p>
          </p:txBody>
        </p:sp>
        <p:sp>
          <p:nvSpPr>
            <p:cNvPr id="168" name="Google Shape;168;p29" descr="Decorative&#10;"/>
            <p:cNvSpPr/>
            <p:nvPr/>
          </p:nvSpPr>
          <p:spPr>
            <a:xfrm rot="5400000">
              <a:off x="5592599" y="1886399"/>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9" descr="Support stands for"/>
            <p:cNvSpPr txBox="1"/>
            <p:nvPr/>
          </p:nvSpPr>
          <p:spPr>
            <a:xfrm>
              <a:off x="63675" y="4175234"/>
              <a:ext cx="3109500" cy="11769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Calibri"/>
                  <a:ea typeface="Calibri"/>
                  <a:cs typeface="Calibri"/>
                  <a:sym typeface="Calibri"/>
                </a:rPr>
                <a:t>Support</a:t>
              </a:r>
              <a:endParaRPr sz="1100" b="0" i="0" u="none" strike="noStrike" cap="none">
                <a:solidFill>
                  <a:srgbClr val="000000"/>
                </a:solidFill>
                <a:latin typeface="Arial"/>
                <a:ea typeface="Arial"/>
                <a:cs typeface="Arial"/>
                <a:sym typeface="Arial"/>
              </a:endParaRPr>
            </a:p>
          </p:txBody>
        </p:sp>
        <p:sp>
          <p:nvSpPr>
            <p:cNvPr id="170" name="Google Shape;170;p29" descr="Support at both state and district level and shared ethic of thinking inclusion first &#10;"/>
            <p:cNvSpPr txBox="1"/>
            <p:nvPr/>
          </p:nvSpPr>
          <p:spPr>
            <a:xfrm>
              <a:off x="3236975" y="4292939"/>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Support at both state and district level and shared ethic of thinking inclusion first </a:t>
              </a:r>
              <a:endParaRPr sz="2000" b="0" i="0" u="none" strike="noStrike" cap="none">
                <a:solidFill>
                  <a:srgbClr val="000000"/>
                </a:solidFill>
                <a:latin typeface="Arial"/>
                <a:ea typeface="Arial"/>
                <a:cs typeface="Arial"/>
                <a:sym typeface="Arial"/>
              </a:endParaRPr>
            </a:p>
          </p:txBody>
        </p:sp>
        <p:sp>
          <p:nvSpPr>
            <p:cNvPr id="171" name="Google Shape;171;p29" descr="Decorative&#10;"/>
            <p:cNvSpPr/>
            <p:nvPr/>
          </p:nvSpPr>
          <p:spPr>
            <a:xfrm>
              <a:off x="0" y="4111559"/>
              <a:ext cx="3237000" cy="1304400"/>
            </a:xfrm>
            <a:prstGeom prst="roundRect">
              <a:avLst>
                <a:gd name="adj" fmla="val 16667"/>
              </a:avLst>
            </a:prstGeom>
            <a:solidFill>
              <a:srgbClr val="357569"/>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700" b="0" i="0" u="none" strike="noStrike" cap="none" dirty="0">
                  <a:solidFill>
                    <a:schemeClr val="tx1"/>
                  </a:solidFill>
                  <a:latin typeface="Calibri"/>
                  <a:ea typeface="Calibri"/>
                  <a:cs typeface="Calibri"/>
                  <a:sym typeface="Calibri"/>
                </a:rPr>
                <a:t>Support (S)</a:t>
              </a:r>
              <a:endParaRPr sz="2700" b="0" i="0" u="none" strike="noStrike" cap="none" dirty="0">
                <a:solidFill>
                  <a:schemeClr val="tx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2" name="Title 1">
            <a:extLst>
              <a:ext uri="{FF2B5EF4-FFF2-40B4-BE49-F238E27FC236}">
                <a16:creationId xmlns:a16="http://schemas.microsoft.com/office/drawing/2014/main" id="{85E42FD8-E06B-A740-AB24-6FB258E0257B}"/>
              </a:ext>
            </a:extLst>
          </p:cNvPr>
          <p:cNvSpPr>
            <a:spLocks noGrp="1"/>
          </p:cNvSpPr>
          <p:nvPr>
            <p:ph type="title"/>
          </p:nvPr>
        </p:nvSpPr>
        <p:spPr>
          <a:xfrm>
            <a:off x="311700" y="1195286"/>
            <a:ext cx="8520600" cy="763500"/>
          </a:xfrm>
        </p:spPr>
        <p:txBody>
          <a:bodyPr/>
          <a:lstStyle/>
          <a:p>
            <a:pPr lvl="0">
              <a:lnSpc>
                <a:spcPct val="90000"/>
              </a:lnSpc>
            </a:pPr>
            <a:r>
              <a:rPr lang="en-US" sz="3600" b="1" dirty="0">
                <a:solidFill>
                  <a:srgbClr val="000000"/>
                </a:solidFill>
                <a:latin typeface="Montserrat"/>
                <a:ea typeface="Montserrat"/>
                <a:cs typeface="Montserrat"/>
                <a:sym typeface="Montserrat"/>
              </a:rPr>
              <a:t>Who does TIES support?</a:t>
            </a:r>
          </a:p>
        </p:txBody>
      </p:sp>
      <p:sp>
        <p:nvSpPr>
          <p:cNvPr id="176" name="Google Shape;176;p30"/>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457200" marR="0" lvl="0" indent="-381000" algn="l" rtl="0">
              <a:lnSpc>
                <a:spcPct val="150000"/>
              </a:lnSpc>
              <a:spcBef>
                <a:spcPts val="80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Educators</a:t>
            </a:r>
            <a:endParaRPr sz="2400" b="1" dirty="0">
              <a:solidFill>
                <a:srgbClr val="408087"/>
              </a:solidFill>
              <a:latin typeface="IBM Plex Sans"/>
              <a:ea typeface="IBM Plex Sans"/>
              <a:cs typeface="IBM Plex Sans"/>
              <a:sym typeface="IBM Plex Sans"/>
            </a:endParaRPr>
          </a:p>
          <a:p>
            <a:pPr marL="457200" marR="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Parents</a:t>
            </a:r>
            <a:endParaRPr sz="2400" b="1" dirty="0">
              <a:solidFill>
                <a:srgbClr val="408087"/>
              </a:solidFill>
              <a:latin typeface="IBM Plex Sans"/>
              <a:ea typeface="IBM Plex Sans"/>
              <a:cs typeface="IBM Plex Sans"/>
              <a:sym typeface="IBM Plex Sans"/>
            </a:endParaRPr>
          </a:p>
          <a:p>
            <a:pPr marL="457200" marR="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State, District &amp; School Administrators</a:t>
            </a:r>
            <a:endParaRPr sz="2400" b="1" dirty="0">
              <a:solidFill>
                <a:srgbClr val="408087"/>
              </a:solidFill>
              <a:latin typeface="IBM Plex Sans"/>
              <a:ea typeface="IBM Plex Sans"/>
              <a:cs typeface="IBM Plex Sans"/>
              <a:sym typeface="IBM Plex Sans"/>
            </a:endParaRPr>
          </a:p>
          <a:p>
            <a:pPr marL="0" marR="0" lvl="0" indent="0" algn="l" rtl="0">
              <a:lnSpc>
                <a:spcPct val="150000"/>
              </a:lnSpc>
              <a:spcBef>
                <a:spcPts val="0"/>
              </a:spcBef>
              <a:spcAft>
                <a:spcPts val="0"/>
              </a:spcAft>
              <a:buNone/>
            </a:pPr>
            <a:endParaRPr sz="2400" b="1" dirty="0">
              <a:latin typeface="IBM Plex Sans"/>
              <a:ea typeface="IBM Plex Sans"/>
              <a:cs typeface="IBM Plex Sans"/>
              <a:sym typeface="IBM Plex Sans"/>
            </a:endParaRPr>
          </a:p>
          <a:p>
            <a:pPr marL="0" lvl="0" indent="0" algn="l" rtl="0">
              <a:lnSpc>
                <a:spcPct val="90000"/>
              </a:lnSpc>
              <a:spcBef>
                <a:spcPts val="0"/>
              </a:spcBef>
              <a:spcAft>
                <a:spcPts val="0"/>
              </a:spcAft>
              <a:buNone/>
            </a:pPr>
            <a:r>
              <a:rPr lang="en" sz="3600" b="1" dirty="0">
                <a:solidFill>
                  <a:schemeClr val="dk1"/>
                </a:solidFill>
                <a:latin typeface="Montserrat"/>
                <a:ea typeface="Montserrat"/>
                <a:cs typeface="Montserrat"/>
                <a:sym typeface="Montserrat"/>
              </a:rPr>
              <a:t>What does TIES focus on?</a:t>
            </a:r>
            <a:endParaRPr sz="3600" b="1" dirty="0">
              <a:solidFill>
                <a:schemeClr val="dk1"/>
              </a:solidFill>
              <a:latin typeface="Montserrat"/>
              <a:ea typeface="Montserrat"/>
              <a:cs typeface="Montserrat"/>
              <a:sym typeface="Montserrat"/>
            </a:endParaRPr>
          </a:p>
          <a:p>
            <a:pPr marL="45720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Communicative Supports</a:t>
            </a:r>
            <a:endParaRPr sz="2400" b="1" dirty="0">
              <a:solidFill>
                <a:srgbClr val="408087"/>
              </a:solidFill>
              <a:latin typeface="IBM Plex Sans"/>
              <a:ea typeface="IBM Plex Sans"/>
              <a:cs typeface="IBM Plex Sans"/>
              <a:sym typeface="IBM Plex Sans"/>
            </a:endParaRPr>
          </a:p>
          <a:p>
            <a:pPr marL="45720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Inclusive Instruction</a:t>
            </a:r>
            <a:endParaRPr sz="2400" b="1" dirty="0">
              <a:solidFill>
                <a:srgbClr val="408087"/>
              </a:solidFill>
              <a:latin typeface="IBM Plex Sans"/>
              <a:ea typeface="IBM Plex Sans"/>
              <a:cs typeface="IBM Plex Sans"/>
              <a:sym typeface="IBM Plex Sans"/>
            </a:endParaRPr>
          </a:p>
          <a:p>
            <a:pPr marL="45720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Peer Engagement</a:t>
            </a:r>
            <a:endParaRPr sz="2400" b="1" dirty="0">
              <a:solidFill>
                <a:srgbClr val="408087"/>
              </a:solidFill>
              <a:latin typeface="IBM Plex Sans"/>
              <a:ea typeface="IBM Plex Sans"/>
              <a:cs typeface="IBM Plex Sans"/>
              <a:sym typeface="IBM Plex Sans"/>
            </a:endParaRPr>
          </a:p>
          <a:p>
            <a:pPr marL="457200" lvl="0" indent="-381000" algn="l" rtl="0">
              <a:lnSpc>
                <a:spcPct val="150000"/>
              </a:lnSpc>
              <a:spcBef>
                <a:spcPts val="0"/>
              </a:spcBef>
              <a:spcAft>
                <a:spcPts val="0"/>
              </a:spcAft>
              <a:buClr>
                <a:srgbClr val="408087"/>
              </a:buClr>
              <a:buSzPts val="2400"/>
              <a:buFont typeface="IBM Plex Sans"/>
              <a:buChar char="●"/>
            </a:pPr>
            <a:r>
              <a:rPr lang="en" sz="2400" b="1" dirty="0">
                <a:solidFill>
                  <a:srgbClr val="408087"/>
                </a:solidFill>
                <a:latin typeface="IBM Plex Sans"/>
                <a:ea typeface="IBM Plex Sans"/>
                <a:cs typeface="IBM Plex Sans"/>
                <a:sym typeface="IBM Plex Sans"/>
              </a:rPr>
              <a:t>Systems Change</a:t>
            </a:r>
            <a:endParaRPr sz="3600" b="1" dirty="0">
              <a:solidFill>
                <a:srgbClr val="408087"/>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400" b="1" dirty="0">
              <a:latin typeface="IBM Plex Sans"/>
              <a:ea typeface="IBM Plex Sans"/>
              <a:cs typeface="IBM Plex Sans"/>
              <a:sym typeface="IBM Plex Sans"/>
            </a:endParaRPr>
          </a:p>
          <a:p>
            <a:pPr marL="0" marR="0" lvl="0" indent="0" algn="l" rtl="0">
              <a:lnSpc>
                <a:spcPct val="150000"/>
              </a:lnSpc>
              <a:spcBef>
                <a:spcPts val="0"/>
              </a:spcBef>
              <a:spcAft>
                <a:spcPts val="0"/>
              </a:spcAft>
              <a:buNone/>
            </a:pPr>
            <a:endParaRPr sz="2400" b="1" dirty="0">
              <a:latin typeface="IBM Plex Sans"/>
              <a:ea typeface="IBM Plex Sans"/>
              <a:cs typeface="IBM Plex Sans"/>
              <a:sym typeface="IBM Plex Sans"/>
            </a:endParaRPr>
          </a:p>
        </p:txBody>
      </p:sp>
      <p:pic>
        <p:nvPicPr>
          <p:cNvPr id="177" name="Google Shape;177;p30" descr="TIES Center logo"/>
          <p:cNvPicPr preferRelativeResize="0"/>
          <p:nvPr/>
        </p:nvPicPr>
        <p:blipFill rotWithShape="1">
          <a:blip r:embed="rId3">
            <a:alphaModFix/>
          </a:blip>
          <a:srcRect/>
          <a:stretch/>
        </p:blipFill>
        <p:spPr>
          <a:xfrm>
            <a:off x="159301" y="149736"/>
            <a:ext cx="2444725" cy="1045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1" descr="TIES Center logo"/>
          <p:cNvPicPr preferRelativeResize="0"/>
          <p:nvPr/>
        </p:nvPicPr>
        <p:blipFill rotWithShape="1">
          <a:blip r:embed="rId3">
            <a:alphaModFix/>
          </a:blip>
          <a:srcRect/>
          <a:stretch/>
        </p:blipFill>
        <p:spPr>
          <a:xfrm>
            <a:off x="159301" y="149736"/>
            <a:ext cx="2444725" cy="1045550"/>
          </a:xfrm>
          <a:prstGeom prst="rect">
            <a:avLst/>
          </a:prstGeom>
          <a:noFill/>
          <a:ln>
            <a:noFill/>
          </a:ln>
        </p:spPr>
      </p:pic>
      <p:pic>
        <p:nvPicPr>
          <p:cNvPr id="183" name="Google Shape;183;p31" descr="TIES Resource Series: foundations of inclusion, communicative supports, distance learning, and parent video series. "/>
          <p:cNvPicPr preferRelativeResize="0"/>
          <p:nvPr/>
        </p:nvPicPr>
        <p:blipFill>
          <a:blip r:embed="rId4">
            <a:alphaModFix/>
          </a:blip>
          <a:stretch>
            <a:fillRect/>
          </a:stretch>
        </p:blipFill>
        <p:spPr>
          <a:xfrm>
            <a:off x="264938" y="2776950"/>
            <a:ext cx="8614125" cy="2891710"/>
          </a:xfrm>
          <a:prstGeom prst="rect">
            <a:avLst/>
          </a:prstGeom>
          <a:noFill/>
          <a:ln>
            <a:noFill/>
          </a:ln>
        </p:spPr>
      </p:pic>
      <p:sp>
        <p:nvSpPr>
          <p:cNvPr id="2" name="Title 1">
            <a:extLst>
              <a:ext uri="{FF2B5EF4-FFF2-40B4-BE49-F238E27FC236}">
                <a16:creationId xmlns:a16="http://schemas.microsoft.com/office/drawing/2014/main" id="{A25195DB-8F4E-B84B-80C1-7AD911994550}"/>
              </a:ext>
            </a:extLst>
          </p:cNvPr>
          <p:cNvSpPr>
            <a:spLocks noGrp="1"/>
          </p:cNvSpPr>
          <p:nvPr>
            <p:ph type="title"/>
          </p:nvPr>
        </p:nvSpPr>
        <p:spPr>
          <a:xfrm>
            <a:off x="264938" y="1604368"/>
            <a:ext cx="8520600" cy="763500"/>
          </a:xfrm>
        </p:spPr>
        <p:txBody>
          <a:bodyPr/>
          <a:lstStyle/>
          <a:p>
            <a:r>
              <a:rPr lang="en-US" b="1" dirty="0">
                <a:latin typeface="Montserrat"/>
                <a:ea typeface="Montserrat"/>
                <a:cs typeface="Montserrat"/>
                <a:sym typeface="Montserrat"/>
              </a:rPr>
              <a:t>Major Series: </a:t>
            </a:r>
            <a:br>
              <a:rPr lang="en-US" b="1" dirty="0">
                <a:latin typeface="Montserrat"/>
                <a:ea typeface="Montserrat"/>
                <a:cs typeface="Montserrat"/>
                <a:sym typeface="Montserrat"/>
              </a:rPr>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Feedback from last session</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90" name="Google Shape;190;p3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55600" algn="l" rtl="0">
              <a:lnSpc>
                <a:spcPct val="125000"/>
              </a:lnSpc>
              <a:spcBef>
                <a:spcPts val="0"/>
              </a:spcBef>
              <a:spcAft>
                <a:spcPts val="0"/>
              </a:spcAft>
              <a:buSzPts val="2000"/>
              <a:buChar char="●"/>
            </a:pPr>
            <a:r>
              <a:rPr lang="en" sz="2000"/>
              <a:t>More about providing information to the deaf-blind students that depend on </a:t>
            </a:r>
            <a:r>
              <a:rPr lang="en" sz="2000" b="1">
                <a:latin typeface="IBM Plex Sans"/>
                <a:ea typeface="IBM Plex Sans"/>
                <a:cs typeface="IBM Plex Sans"/>
                <a:sym typeface="IBM Plex Sans"/>
              </a:rPr>
              <a:t>tactile signing </a:t>
            </a:r>
            <a:r>
              <a:rPr lang="en" sz="2000"/>
              <a:t>would be helpful.</a:t>
            </a:r>
            <a:endParaRPr sz="2000"/>
          </a:p>
          <a:p>
            <a:pPr marL="457200" lvl="0" indent="-355600" algn="l" rtl="0">
              <a:lnSpc>
                <a:spcPct val="125000"/>
              </a:lnSpc>
              <a:spcBef>
                <a:spcPts val="1000"/>
              </a:spcBef>
              <a:spcAft>
                <a:spcPts val="0"/>
              </a:spcAft>
              <a:buSzPts val="2000"/>
              <a:buChar char="●"/>
            </a:pPr>
            <a:r>
              <a:rPr lang="en" sz="2000"/>
              <a:t>Discuss how to present this content to teams </a:t>
            </a:r>
            <a:r>
              <a:rPr lang="en" sz="2000" b="1">
                <a:latin typeface="IBM Plex Sans"/>
                <a:ea typeface="IBM Plex Sans"/>
                <a:cs typeface="IBM Plex Sans"/>
                <a:sym typeface="IBM Plex Sans"/>
              </a:rPr>
              <a:t>without overwhelming </a:t>
            </a:r>
            <a:r>
              <a:rPr lang="en" sz="2000"/>
              <a:t>teachers</a:t>
            </a:r>
            <a:endParaRPr sz="2000"/>
          </a:p>
          <a:p>
            <a:pPr marL="457200" lvl="0" indent="-355600" algn="l" rtl="0">
              <a:lnSpc>
                <a:spcPct val="125000"/>
              </a:lnSpc>
              <a:spcBef>
                <a:spcPts val="1000"/>
              </a:spcBef>
              <a:spcAft>
                <a:spcPts val="0"/>
              </a:spcAft>
              <a:buSzPts val="2000"/>
              <a:buChar char="●"/>
            </a:pPr>
            <a:r>
              <a:rPr lang="en" sz="2000"/>
              <a:t>Talk about </a:t>
            </a:r>
            <a:r>
              <a:rPr lang="en" sz="2000" b="1">
                <a:latin typeface="IBM Plex Sans"/>
                <a:ea typeface="IBM Plex Sans"/>
                <a:cs typeface="IBM Plex Sans"/>
                <a:sym typeface="IBM Plex Sans"/>
              </a:rPr>
              <a:t>distance learning,</a:t>
            </a:r>
            <a:r>
              <a:rPr lang="en" sz="2000"/>
              <a:t> as that is the biggest challenge facing the providers I support right now</a:t>
            </a:r>
            <a:endParaRPr sz="2000"/>
          </a:p>
          <a:p>
            <a:pPr marL="457200" lvl="0" indent="-355600" algn="l" rtl="0">
              <a:lnSpc>
                <a:spcPct val="125000"/>
              </a:lnSpc>
              <a:spcBef>
                <a:spcPts val="1000"/>
              </a:spcBef>
              <a:spcAft>
                <a:spcPts val="0"/>
              </a:spcAft>
              <a:buSzPts val="2000"/>
              <a:buChar char="●"/>
            </a:pPr>
            <a:r>
              <a:rPr lang="en" sz="2000" b="1">
                <a:latin typeface="IBM Plex Sans"/>
                <a:ea typeface="IBM Plex Sans"/>
                <a:cs typeface="IBM Plex Sans"/>
                <a:sym typeface="IBM Plex Sans"/>
              </a:rPr>
              <a:t>Specifically address these practices and tools can be useful for teams serving learners with deafblindness and extensive support needs</a:t>
            </a:r>
            <a:r>
              <a:rPr lang="en" sz="2000"/>
              <a:t> </a:t>
            </a:r>
            <a:endParaRPr sz="2000"/>
          </a:p>
          <a:p>
            <a:pPr marL="457200" lvl="0" indent="-355600" algn="l" rtl="0">
              <a:lnSpc>
                <a:spcPct val="125000"/>
              </a:lnSpc>
              <a:spcBef>
                <a:spcPts val="1000"/>
              </a:spcBef>
              <a:spcAft>
                <a:spcPts val="0"/>
              </a:spcAft>
              <a:buSzPts val="2000"/>
              <a:buChar char="●"/>
            </a:pPr>
            <a:r>
              <a:rPr lang="en" sz="2000"/>
              <a:t>Share real-life examples and strategies you have used and know can be effective</a:t>
            </a:r>
            <a:endParaRPr sz="2000"/>
          </a:p>
          <a:p>
            <a:pPr marL="457200" lvl="0" indent="0" algn="l" rtl="0">
              <a:spcBef>
                <a:spcPts val="1000"/>
              </a:spcBef>
              <a:spcAft>
                <a:spcPts val="1600"/>
              </a:spcAft>
              <a:buNone/>
            </a:pPr>
            <a:endParaRPr>
              <a:solidFill>
                <a:srgbClr val="408087"/>
              </a:solidFill>
              <a:latin typeface="IBM Plex Sans Medium"/>
              <a:ea typeface="IBM Plex Sans Medium"/>
              <a:cs typeface="IBM Plex Sans Medium"/>
              <a:sym typeface="IBM Plex Sans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311700" y="3265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Parents as partners</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pic>
        <p:nvPicPr>
          <p:cNvPr id="196" name="Google Shape;196;p33" descr="In this video, we’ll discuss three key points to consider in order to help your child with academics at home. Video number 4 in a series of 11. &#10;&#10;Resource links mentioned in these videos:&#10;TIES Center:&#10;https://tiescenter.org/&#10;&#10;National Center on Deaf-Blindness:&#10;https://www.nationaldb.org/info-center/educational-practices/&#10;&#10;Project Core:&#10;http://www.project-core.com&#10;&#10;TAALC (Teaching Age appropriate Academic Learning through Communication)&#10;https://msd1stop.hdiuk.org/index.php/Teaching_Age-Appropriate_Academic_Learning_via_Communication_%28TAALC%29" title="Helping Your Child with Academics">
            <a:hlinkClick r:id="rId3"/>
          </p:cNvPr>
          <p:cNvPicPr preferRelativeResize="0"/>
          <p:nvPr/>
        </p:nvPicPr>
        <p:blipFill>
          <a:blip r:embed="rId4">
            <a:alphaModFix/>
          </a:blip>
          <a:stretch>
            <a:fillRect/>
          </a:stretch>
        </p:blipFill>
        <p:spPr>
          <a:xfrm>
            <a:off x="1727150" y="2570800"/>
            <a:ext cx="5370708" cy="4028025"/>
          </a:xfrm>
          <a:prstGeom prst="rect">
            <a:avLst/>
          </a:prstGeom>
          <a:noFill/>
          <a:ln>
            <a:noFill/>
          </a:ln>
        </p:spPr>
      </p:pic>
      <p:sp>
        <p:nvSpPr>
          <p:cNvPr id="197" name="Google Shape;197;p33"/>
          <p:cNvSpPr txBox="1"/>
          <p:nvPr/>
        </p:nvSpPr>
        <p:spPr>
          <a:xfrm>
            <a:off x="239225" y="1495200"/>
            <a:ext cx="8433000" cy="9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u="sng">
                <a:solidFill>
                  <a:schemeClr val="hlink"/>
                </a:solidFill>
                <a:latin typeface="IBM Plex Sans Medium"/>
                <a:ea typeface="IBM Plex Sans Medium"/>
                <a:cs typeface="IBM Plex Sans Medium"/>
                <a:sym typeface="IBM Plex Sans Medium"/>
                <a:hlinkClick r:id="rId5"/>
              </a:rPr>
              <a:t>Helping Your Child with Academics Video</a:t>
            </a:r>
            <a:endParaRPr sz="2400">
              <a:latin typeface="IBM Plex Sans Medium"/>
              <a:ea typeface="IBM Plex Sans Medium"/>
              <a:cs typeface="IBM Plex Sans Medium"/>
              <a:sym typeface="IBM Plex Sans Medium"/>
            </a:endParaRPr>
          </a:p>
          <a:p>
            <a:pPr marL="0" lvl="0" indent="0" algn="l" rtl="0">
              <a:spcBef>
                <a:spcPts val="0"/>
              </a:spcBef>
              <a:spcAft>
                <a:spcPts val="0"/>
              </a:spcAft>
              <a:buNone/>
            </a:pPr>
            <a:endParaRPr sz="2400">
              <a:latin typeface="IBM Plex Sans Medium"/>
              <a:ea typeface="IBM Plex Sans Medium"/>
              <a:cs typeface="IBM Plex Sans Medium"/>
              <a:sym typeface="IBM Plex Sa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3309</Words>
  <Application>Microsoft Macintosh PowerPoint</Application>
  <PresentationFormat>On-screen Show (4:3)</PresentationFormat>
  <Paragraphs>310</Paragraphs>
  <Slides>46</Slides>
  <Notes>46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IBM Plex Sans Light</vt:lpstr>
      <vt:lpstr>Calibri</vt:lpstr>
      <vt:lpstr>IBM Plex Sans Condensed</vt:lpstr>
      <vt:lpstr>Arial</vt:lpstr>
      <vt:lpstr>IBM Plex Sans Condensed Medium</vt:lpstr>
      <vt:lpstr>IBM Plex Sans Condensed SemiBold</vt:lpstr>
      <vt:lpstr>Montserrat</vt:lpstr>
      <vt:lpstr>IBM Plex Sans</vt:lpstr>
      <vt:lpstr>IBM Plex Sans Medium</vt:lpstr>
      <vt:lpstr>Simple Light</vt:lpstr>
      <vt:lpstr>Simple Light</vt:lpstr>
      <vt:lpstr>Early Literacy and Numeracy</vt:lpstr>
      <vt:lpstr>Introductions (1 of 2)</vt:lpstr>
      <vt:lpstr>Introductions (2 of 2)</vt:lpstr>
      <vt:lpstr>Agenda: Today we will... </vt:lpstr>
      <vt:lpstr>TIES Center -  What does TIES stand for?  </vt:lpstr>
      <vt:lpstr>Who does TIES support?</vt:lpstr>
      <vt:lpstr>Major Series:  </vt:lpstr>
      <vt:lpstr>Feedback from last session </vt:lpstr>
      <vt:lpstr>Parents as partners </vt:lpstr>
      <vt:lpstr>STOP and SHARE 1</vt:lpstr>
      <vt:lpstr>Multi-tiered Systems of Support (MTSS)</vt:lpstr>
      <vt:lpstr>MTSS is an inclusive and additive framework</vt:lpstr>
      <vt:lpstr>TIES 5-15-45 tool (1 of 3)</vt:lpstr>
      <vt:lpstr>TIES 5-15-45 tool (2 of 3)</vt:lpstr>
      <vt:lpstr>TIES 5-15-45 tool (3 of 3)</vt:lpstr>
      <vt:lpstr>Early literacy</vt:lpstr>
      <vt:lpstr>Early literacy standards for all </vt:lpstr>
      <vt:lpstr>Early literacy skills and deafblindness </vt:lpstr>
      <vt:lpstr>STOP and SHARE 2</vt:lpstr>
      <vt:lpstr>Reading</vt:lpstr>
      <vt:lpstr>Writing</vt:lpstr>
      <vt:lpstr>Speaking &amp; Listening</vt:lpstr>
      <vt:lpstr>Language</vt:lpstr>
      <vt:lpstr>TIES Literacy Resources</vt:lpstr>
      <vt:lpstr>Embedding literacy at home/community</vt:lpstr>
      <vt:lpstr>STOP and SHARE 3</vt:lpstr>
      <vt:lpstr>Early numeracy</vt:lpstr>
      <vt:lpstr>The importance of early numeracy skills </vt:lpstr>
      <vt:lpstr>Standards for mathematical practice </vt:lpstr>
      <vt:lpstr>Early numeracy skills  </vt:lpstr>
      <vt:lpstr>Counting</vt:lpstr>
      <vt:lpstr>One-to-one correspondence</vt:lpstr>
      <vt:lpstr>Number identification</vt:lpstr>
      <vt:lpstr>Making sets</vt:lpstr>
      <vt:lpstr>Embedding numeracy at home/community</vt:lpstr>
      <vt:lpstr>Composing and decomposing numbers (1 of 4)</vt:lpstr>
      <vt:lpstr>Composing and decomposing numbers (2 of 4)</vt:lpstr>
      <vt:lpstr>Composing and decomposing numbers (3 of 4)</vt:lpstr>
      <vt:lpstr>Composing and decomposing numbers (4 of 4)</vt:lpstr>
      <vt:lpstr>Comparing quantities</vt:lpstr>
      <vt:lpstr>Embedding early numeracy in a grade-level lesson</vt:lpstr>
      <vt:lpstr>Opportunities to embed early numeracy </vt:lpstr>
      <vt:lpstr>STOP and SHARE 4</vt:lpstr>
      <vt:lpstr>Thank you!</vt:lpstr>
      <vt:lpstr>Please take the Early Literacy and Numeracy  Evaluation Survey</vt:lpstr>
      <vt:lpstr>Final Slide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Literacy and Numeracy</dc:title>
  <cp:lastModifiedBy>Haylee Marcotte</cp:lastModifiedBy>
  <cp:revision>9</cp:revision>
  <dcterms:modified xsi:type="dcterms:W3CDTF">2020-11-20T00:28:34Z</dcterms:modified>
</cp:coreProperties>
</file>