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88" r:id="rId1"/>
  </p:sldMasterIdLst>
  <p:notesMasterIdLst>
    <p:notesMasterId r:id="rId23"/>
  </p:notesMasterIdLst>
  <p:handoutMasterIdLst>
    <p:handoutMasterId r:id="rId24"/>
  </p:handoutMasterIdLst>
  <p:sldIdLst>
    <p:sldId id="659" r:id="rId2"/>
    <p:sldId id="660" r:id="rId3"/>
    <p:sldId id="663" r:id="rId4"/>
    <p:sldId id="664" r:id="rId5"/>
    <p:sldId id="666" r:id="rId6"/>
    <p:sldId id="670" r:id="rId7"/>
    <p:sldId id="668" r:id="rId8"/>
    <p:sldId id="681" r:id="rId9"/>
    <p:sldId id="669" r:id="rId10"/>
    <p:sldId id="709" r:id="rId11"/>
    <p:sldId id="682" r:id="rId12"/>
    <p:sldId id="708" r:id="rId13"/>
    <p:sldId id="685" r:id="rId14"/>
    <p:sldId id="688" r:id="rId15"/>
    <p:sldId id="689" r:id="rId16"/>
    <p:sldId id="690" r:id="rId17"/>
    <p:sldId id="691" r:id="rId18"/>
    <p:sldId id="692" r:id="rId19"/>
    <p:sldId id="710" r:id="rId20"/>
    <p:sldId id="711" r:id="rId21"/>
    <p:sldId id="712" r:id="rId22"/>
  </p:sldIdLst>
  <p:sldSz cx="9144000" cy="6858000" type="screen4x3"/>
  <p:notesSz cx="6858000" cy="9144000"/>
  <p:custDataLst>
    <p:tags r:id="rId25"/>
  </p:custDataLst>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S PGothic" pitchFamily="34" charset="-128"/>
        <a:cs typeface="+mn-cs"/>
      </a:defRPr>
    </a:lvl5pPr>
    <a:lvl6pPr marL="2286000" algn="l" defTabSz="914400" rtl="0" eaLnBrk="1" latinLnBrk="0" hangingPunct="1">
      <a:defRPr sz="2400" kern="1200">
        <a:solidFill>
          <a:schemeClr val="tx1"/>
        </a:solidFill>
        <a:latin typeface="Times" pitchFamily="18" charset="0"/>
        <a:ea typeface="MS PGothic" pitchFamily="34" charset="-128"/>
        <a:cs typeface="+mn-cs"/>
      </a:defRPr>
    </a:lvl6pPr>
    <a:lvl7pPr marL="2743200" algn="l" defTabSz="914400" rtl="0" eaLnBrk="1" latinLnBrk="0" hangingPunct="1">
      <a:defRPr sz="2400" kern="1200">
        <a:solidFill>
          <a:schemeClr val="tx1"/>
        </a:solidFill>
        <a:latin typeface="Times" pitchFamily="18" charset="0"/>
        <a:ea typeface="MS PGothic" pitchFamily="34" charset="-128"/>
        <a:cs typeface="+mn-cs"/>
      </a:defRPr>
    </a:lvl7pPr>
    <a:lvl8pPr marL="3200400" algn="l" defTabSz="914400" rtl="0" eaLnBrk="1" latinLnBrk="0" hangingPunct="1">
      <a:defRPr sz="2400" kern="1200">
        <a:solidFill>
          <a:schemeClr val="tx1"/>
        </a:solidFill>
        <a:latin typeface="Times" pitchFamily="18" charset="0"/>
        <a:ea typeface="MS PGothic" pitchFamily="34" charset="-128"/>
        <a:cs typeface="+mn-cs"/>
      </a:defRPr>
    </a:lvl8pPr>
    <a:lvl9pPr marL="3657600" algn="l" defTabSz="914400" rtl="0" eaLnBrk="1" latinLnBrk="0" hangingPunct="1">
      <a:defRPr sz="2400" kern="1200">
        <a:solidFill>
          <a:schemeClr val="tx1"/>
        </a:solidFill>
        <a:latin typeface="Times" pitchFamily="18"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50"/>
    <a:srgbClr val="192970"/>
    <a:srgbClr val="003399"/>
    <a:srgbClr val="FFFFCC"/>
    <a:srgbClr val="FFFF99"/>
    <a:srgbClr val="B2B2B2"/>
    <a:srgbClr val="99CCFF"/>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28" autoAdjust="0"/>
    <p:restoredTop sz="86439" autoAdjust="0"/>
  </p:normalViewPr>
  <p:slideViewPr>
    <p:cSldViewPr>
      <p:cViewPr varScale="1">
        <p:scale>
          <a:sx n="64" d="100"/>
          <a:sy n="64" d="100"/>
        </p:scale>
        <p:origin x="1406"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7278"/>
    </p:cViewPr>
  </p:sorterViewPr>
  <p:notesViewPr>
    <p:cSldViewPr>
      <p:cViewPr varScale="1">
        <p:scale>
          <a:sx n="122" d="100"/>
          <a:sy n="122" d="100"/>
        </p:scale>
        <p:origin x="-265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ＭＳ Ｐゴシック" charset="0"/>
                <a:cs typeface="ＭＳ Ｐゴシック" charset="0"/>
              </a:defRPr>
            </a:lvl1pPr>
          </a:lstStyle>
          <a:p>
            <a:pPr>
              <a:defRPr/>
            </a:pPr>
            <a:endParaRPr lang="en-US"/>
          </a:p>
        </p:txBody>
      </p:sp>
      <p:sp>
        <p:nvSpPr>
          <p:cNvPr id="409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0"/>
                <a:cs typeface="ＭＳ Ｐゴシック" charset="0"/>
              </a:defRPr>
            </a:lvl1pPr>
          </a:lstStyle>
          <a:p>
            <a:pPr>
              <a:defRPr/>
            </a:pPr>
            <a:endParaRPr lang="en-US"/>
          </a:p>
        </p:txBody>
      </p:sp>
      <p:sp>
        <p:nvSpPr>
          <p:cNvPr id="409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ＭＳ Ｐゴシック" charset="0"/>
                <a:cs typeface="ＭＳ Ｐゴシック" charset="0"/>
              </a:defRPr>
            </a:lvl1pPr>
          </a:lstStyle>
          <a:p>
            <a:pPr>
              <a:defRPr/>
            </a:pPr>
            <a:endParaRPr lang="en-US"/>
          </a:p>
        </p:txBody>
      </p:sp>
      <p:sp>
        <p:nvSpPr>
          <p:cNvPr id="409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C5EE353-9C04-433B-992A-11A017FC6752}" type="slidenum">
              <a:rPr lang="en-US" altLang="en-US"/>
              <a:pPr/>
              <a:t>‹#›</a:t>
            </a:fld>
            <a:endParaRPr lang="en-US" altLang="en-US"/>
          </a:p>
        </p:txBody>
      </p:sp>
    </p:spTree>
    <p:extLst>
      <p:ext uri="{BB962C8B-B14F-4D97-AF65-F5344CB8AC3E}">
        <p14:creationId xmlns:p14="http://schemas.microsoft.com/office/powerpoint/2010/main" val="1519561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ＭＳ Ｐゴシック" charset="0"/>
                <a:cs typeface="ＭＳ Ｐゴシック" charset="0"/>
              </a:defRPr>
            </a:lvl1pPr>
          </a:lstStyle>
          <a:p>
            <a:pPr>
              <a:defRPr/>
            </a:pPr>
            <a:endParaRPr lang="en-US"/>
          </a:p>
        </p:txBody>
      </p:sp>
      <p:sp>
        <p:nvSpPr>
          <p:cNvPr id="184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0"/>
                <a:cs typeface="ＭＳ Ｐゴシック"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84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ＭＳ Ｐゴシック" charset="0"/>
                <a:cs typeface="ＭＳ Ｐゴシック" charset="0"/>
              </a:defRPr>
            </a:lvl1pPr>
          </a:lstStyle>
          <a:p>
            <a:pPr>
              <a:defRPr/>
            </a:pPr>
            <a:endParaRPr lang="en-US"/>
          </a:p>
        </p:txBody>
      </p:sp>
      <p:sp>
        <p:nvSpPr>
          <p:cNvPr id="184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6794071-9BC6-43CB-B85D-BE4681BE029A}" type="slidenum">
              <a:rPr lang="en-US" altLang="en-US"/>
              <a:pPr/>
              <a:t>‹#›</a:t>
            </a:fld>
            <a:endParaRPr lang="en-US" altLang="en-US"/>
          </a:p>
        </p:txBody>
      </p:sp>
    </p:spTree>
    <p:extLst>
      <p:ext uri="{BB962C8B-B14F-4D97-AF65-F5344CB8AC3E}">
        <p14:creationId xmlns:p14="http://schemas.microsoft.com/office/powerpoint/2010/main" val="6467284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a:ea typeface="MS PGothic" pitchFamily="34" charset="-128"/>
        <a:cs typeface="ＭＳ Ｐゴシック" pitchFamily="-28" charset="-128"/>
      </a:defRPr>
    </a:lvl1pPr>
    <a:lvl2pPr marL="457200" algn="l" rtl="0" eaLnBrk="0" fontAlgn="base" hangingPunct="0">
      <a:spcBef>
        <a:spcPct val="30000"/>
      </a:spcBef>
      <a:spcAft>
        <a:spcPct val="0"/>
      </a:spcAft>
      <a:defRPr sz="1400" kern="1200">
        <a:solidFill>
          <a:schemeClr val="tx1"/>
        </a:solidFill>
        <a:latin typeface="Arial"/>
        <a:ea typeface="MS PGothic" pitchFamily="34" charset="-128"/>
        <a:cs typeface="+mn-cs"/>
      </a:defRPr>
    </a:lvl2pPr>
    <a:lvl3pPr marL="914400" algn="l" rtl="0" eaLnBrk="0" fontAlgn="base" hangingPunct="0">
      <a:spcBef>
        <a:spcPct val="30000"/>
      </a:spcBef>
      <a:spcAft>
        <a:spcPct val="0"/>
      </a:spcAft>
      <a:defRPr sz="1400" kern="1200">
        <a:solidFill>
          <a:schemeClr val="tx1"/>
        </a:solidFill>
        <a:latin typeface="Arial"/>
        <a:ea typeface="MS PGothic" pitchFamily="34" charset="-128"/>
        <a:cs typeface="+mn-cs"/>
      </a:defRPr>
    </a:lvl3pPr>
    <a:lvl4pPr marL="1371600" algn="l" rtl="0" eaLnBrk="0" fontAlgn="base" hangingPunct="0">
      <a:spcBef>
        <a:spcPct val="30000"/>
      </a:spcBef>
      <a:spcAft>
        <a:spcPct val="0"/>
      </a:spcAft>
      <a:defRPr sz="1400" kern="1200">
        <a:solidFill>
          <a:schemeClr val="tx1"/>
        </a:solidFill>
        <a:latin typeface="Arial"/>
        <a:ea typeface="MS PGothic" pitchFamily="34" charset="-128"/>
        <a:cs typeface="+mn-cs"/>
      </a:defRPr>
    </a:lvl4pPr>
    <a:lvl5pPr marL="1828800" algn="l" rtl="0" eaLnBrk="0" fontAlgn="base" hangingPunct="0">
      <a:spcBef>
        <a:spcPct val="30000"/>
      </a:spcBef>
      <a:spcAft>
        <a:spcPct val="0"/>
      </a:spcAft>
      <a:defRPr sz="1400" kern="1200">
        <a:solidFill>
          <a:schemeClr val="tx1"/>
        </a:solidFill>
        <a:latin typeface="Arial"/>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294A2B93-7403-4AB9-A70C-326CE8350261}" type="slidenum">
              <a:rPr lang="en-US" altLang="en-US" sz="1200">
                <a:latin typeface="Arial" pitchFamily="34" charset="0"/>
              </a:rPr>
              <a:pPr/>
              <a:t>3</a:t>
            </a:fld>
            <a:endParaRPr lang="en-US" altLang="en-US" sz="1200">
              <a:latin typeface="Arial" pitchFamily="34"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600" dirty="0">
                <a:latin typeface="Arial" pitchFamily="34" charset="0"/>
              </a:rPr>
              <a:t>We</a:t>
            </a:r>
            <a:r>
              <a:rPr lang="ja-JP" altLang="en-US" sz="1600" dirty="0">
                <a:latin typeface="Arial" pitchFamily="34" charset="0"/>
              </a:rPr>
              <a:t>’</a:t>
            </a:r>
            <a:r>
              <a:rPr lang="en-US" altLang="ja-JP" sz="1600" dirty="0" err="1">
                <a:latin typeface="Arial" pitchFamily="34" charset="0"/>
              </a:rPr>
              <a:t>ve</a:t>
            </a:r>
            <a:r>
              <a:rPr lang="en-US" altLang="ja-JP" sz="1600" dirty="0">
                <a:latin typeface="Arial" pitchFamily="34" charset="0"/>
              </a:rPr>
              <a:t> been talking about the communication piece. So. . . now let</a:t>
            </a:r>
            <a:r>
              <a:rPr lang="ja-JP" altLang="en-US" sz="1600" dirty="0">
                <a:latin typeface="Arial" pitchFamily="34" charset="0"/>
              </a:rPr>
              <a:t>’</a:t>
            </a:r>
            <a:r>
              <a:rPr lang="en-US" altLang="ja-JP" sz="1600" dirty="0">
                <a:latin typeface="Arial" pitchFamily="34" charset="0"/>
              </a:rPr>
              <a:t>s talk about making connections. Just as for infants and young children it involves providing vocabulary that they can connect to the people, objects and actions they experience everyday. But how do we go beyond words to concepts? </a:t>
            </a:r>
          </a:p>
          <a:p>
            <a:pPr eaLnBrk="1" hangingPunct="1">
              <a:spcBef>
                <a:spcPct val="0"/>
              </a:spcBef>
            </a:pPr>
            <a:r>
              <a:rPr lang="en-US" altLang="en-US" sz="1600" dirty="0">
                <a:latin typeface="Arial" pitchFamily="34" charset="0"/>
              </a:rPr>
              <a:t>(next slide) </a:t>
            </a:r>
          </a:p>
          <a:p>
            <a:pPr eaLnBrk="1" hangingPunct="1">
              <a:spcBef>
                <a:spcPct val="0"/>
              </a:spcBef>
            </a:pPr>
            <a:endParaRPr lang="en-US" altLang="en-US" sz="1600" dirty="0">
              <a:latin typeface="Arial" pitchFamily="34" charset="0"/>
            </a:endParaRPr>
          </a:p>
          <a:p>
            <a:pPr eaLnBrk="1" hangingPunct="1">
              <a:spcBef>
                <a:spcPct val="0"/>
              </a:spcBef>
            </a:pPr>
            <a:r>
              <a:rPr lang="en-US" altLang="en-US" sz="1600" dirty="0">
                <a:latin typeface="Arial" pitchFamily="34" charset="0"/>
              </a:rPr>
              <a:t>We provide vocabulary and incidental learning helps make sense of the context. </a:t>
            </a:r>
            <a:br>
              <a:rPr lang="en-US" altLang="en-US" dirty="0">
                <a:solidFill>
                  <a:srgbClr val="7F7F7F"/>
                </a:solidFill>
                <a:latin typeface="Arial" pitchFamily="34" charset="0"/>
              </a:rPr>
            </a:br>
            <a:r>
              <a:rPr lang="en-US" altLang="en-US" dirty="0">
                <a:solidFill>
                  <a:srgbClr val="7F7F7F"/>
                </a:solidFill>
                <a:latin typeface="Arial" pitchFamily="34" charset="0"/>
              </a:rPr>
              <a:t> </a:t>
            </a:r>
            <a:br>
              <a:rPr lang="en-US" altLang="en-US" sz="1100" i="1" dirty="0">
                <a:solidFill>
                  <a:srgbClr val="7F7F7F"/>
                </a:solidFill>
                <a:latin typeface="Arial" pitchFamily="34" charset="0"/>
              </a:rPr>
            </a:br>
            <a:endParaRPr lang="en-US" altLang="en-US" sz="1600" dirty="0">
              <a:latin typeface="Arial" pitchFamily="34" charset="0"/>
            </a:endParaRPr>
          </a:p>
        </p:txBody>
      </p:sp>
    </p:spTree>
    <p:extLst>
      <p:ext uri="{BB962C8B-B14F-4D97-AF65-F5344CB8AC3E}">
        <p14:creationId xmlns:p14="http://schemas.microsoft.com/office/powerpoint/2010/main" val="1797184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r>
              <a:rPr lang="en-US" dirty="0"/>
              <a:t>This exposure begins early and is part of very early emerging literacy. Hearing and sighted children become aware of environmental print just by participating in day to day activities. What</a:t>
            </a:r>
            <a:r>
              <a:rPr lang="ja-JP" altLang="en-US" dirty="0"/>
              <a:t>’</a:t>
            </a:r>
            <a:r>
              <a:rPr lang="en-US" altLang="ja-JP" dirty="0"/>
              <a:t>s one of the first </a:t>
            </a:r>
            <a:r>
              <a:rPr lang="ja-JP" altLang="en-US" dirty="0"/>
              <a:t>“</a:t>
            </a:r>
            <a:r>
              <a:rPr lang="en-US" altLang="ja-JP" dirty="0"/>
              <a:t>words</a:t>
            </a:r>
            <a:r>
              <a:rPr lang="ja-JP" altLang="en-US" dirty="0"/>
              <a:t>”</a:t>
            </a:r>
            <a:r>
              <a:rPr lang="en-US" altLang="ja-JP" dirty="0"/>
              <a:t> they read? </a:t>
            </a:r>
            <a:r>
              <a:rPr lang="ja-JP" altLang="en-US" dirty="0"/>
              <a:t>“</a:t>
            </a:r>
            <a:r>
              <a:rPr lang="en-US" altLang="ja-JP" dirty="0"/>
              <a:t>McDonald</a:t>
            </a:r>
            <a:r>
              <a:rPr lang="ja-JP" altLang="en-US" dirty="0"/>
              <a:t>’</a:t>
            </a:r>
            <a:r>
              <a:rPr lang="en-US" altLang="ja-JP" dirty="0"/>
              <a:t>s</a:t>
            </a:r>
            <a:r>
              <a:rPr lang="ja-JP" altLang="en-US" dirty="0"/>
              <a:t>”</a:t>
            </a:r>
            <a:r>
              <a:rPr lang="en-US" altLang="ja-JP" dirty="0"/>
              <a:t>, right? They see it, hear it, associate it, make the connection, but it begins with exposure. </a:t>
            </a:r>
          </a:p>
          <a:p>
            <a:pPr>
              <a:defRPr/>
            </a:pPr>
            <a:endParaRPr lang="en-US" dirty="0"/>
          </a:p>
          <a:p>
            <a:pPr>
              <a:defRPr/>
            </a:pPr>
            <a:r>
              <a:rPr lang="en-US" dirty="0"/>
              <a:t>Learners with deaf-blindness need similar experiences and it</a:t>
            </a:r>
            <a:r>
              <a:rPr lang="ja-JP" altLang="en-US" dirty="0"/>
              <a:t>’</a:t>
            </a:r>
            <a:r>
              <a:rPr lang="en-US" altLang="ja-JP" dirty="0"/>
              <a:t>s our job to provide them </a:t>
            </a:r>
          </a:p>
          <a:p>
            <a:pPr>
              <a:defRPr/>
            </a:pPr>
            <a:endParaRPr lang="en-US" dirty="0"/>
          </a:p>
          <a:p>
            <a:pPr marL="228600" indent="-228600">
              <a:buFont typeface="Calibri" pitchFamily="34" charset="0"/>
              <a:buAutoNum type="arabicPeriod"/>
              <a:defRPr/>
            </a:pPr>
            <a:r>
              <a:rPr lang="en-US" dirty="0"/>
              <a:t>Keeping expectations high is particularly true when thinking about literacy development for children with combined vision and hearing loss. Until quite recently, many children with low incidence disabilities were considered to be too </a:t>
            </a:r>
            <a:r>
              <a:rPr lang="ja-JP" altLang="en-US" dirty="0"/>
              <a:t>“</a:t>
            </a:r>
            <a:r>
              <a:rPr lang="en-US" altLang="ja-JP" dirty="0"/>
              <a:t>low functioning</a:t>
            </a:r>
            <a:r>
              <a:rPr lang="ja-JP" altLang="en-US" dirty="0"/>
              <a:t>”</a:t>
            </a:r>
            <a:r>
              <a:rPr lang="en-US" altLang="ja-JP" dirty="0"/>
              <a:t> to benefit from literacy instruction. Fortunately, this thinking has shifted. </a:t>
            </a:r>
          </a:p>
          <a:p>
            <a:pPr marL="228600" indent="-228600">
              <a:buFont typeface="Calibri" pitchFamily="34" charset="0"/>
              <a:buAutoNum type="arabicPeriod"/>
              <a:defRPr/>
            </a:pPr>
            <a:endParaRPr lang="en-US" dirty="0"/>
          </a:p>
          <a:p>
            <a:pPr marL="228600" indent="-228600">
              <a:buFont typeface="Calibri" pitchFamily="34" charset="0"/>
              <a:buAutoNum type="arabicPeriod"/>
              <a:defRPr/>
            </a:pPr>
            <a:r>
              <a:rPr lang="en-US" dirty="0"/>
              <a:t>Literacy begins at birth and exists along a continuum. It builds on a young child</a:t>
            </a:r>
            <a:r>
              <a:rPr lang="ja-JP" altLang="en-US" dirty="0"/>
              <a:t>’</a:t>
            </a:r>
            <a:r>
              <a:rPr lang="en-US" altLang="ja-JP" dirty="0"/>
              <a:t>s communication and interaction skills and it is difficult to separate the three sets of skills. Creating an environment that fosters all three – communication, social interaction and literacy – are an important part of your work as an early intervention provider or early childhood educator. </a:t>
            </a:r>
          </a:p>
          <a:p>
            <a:pPr marL="228600" indent="-228600">
              <a:buFont typeface="Calibri" pitchFamily="34" charset="0"/>
              <a:buAutoNum type="arabicPeriod"/>
              <a:defRPr/>
            </a:pPr>
            <a:endParaRPr lang="en-US" dirty="0"/>
          </a:p>
          <a:p>
            <a:pPr marL="228600" indent="-228600">
              <a:buFont typeface="Calibri" pitchFamily="34" charset="0"/>
              <a:buAutoNum type="arabicPeriod"/>
              <a:defRPr/>
            </a:pPr>
            <a:r>
              <a:rPr lang="en-US" dirty="0"/>
              <a:t>Other units in this series have also discussed the critical nature of access and we will be discussing how to provide meaningful access to activities and materials, including adapting for physical as well as visual and auditory limitations. </a:t>
            </a:r>
          </a:p>
          <a:p>
            <a:pPr marL="228600" indent="-228600">
              <a:buFont typeface="Calibri" pitchFamily="34" charset="0"/>
              <a:buAutoNum type="arabicPeriod"/>
              <a:defRPr/>
            </a:pPr>
            <a:endParaRPr lang="en-US" dirty="0"/>
          </a:p>
          <a:p>
            <a:pPr marL="228600" indent="-228600">
              <a:buFont typeface="Calibri" pitchFamily="34" charset="0"/>
              <a:buAutoNum type="arabicPeriod"/>
              <a:defRPr/>
            </a:pPr>
            <a:r>
              <a:rPr lang="en-US" dirty="0"/>
              <a:t>A big piece of ensuring meaningful access is learning how to match materials and activities to individual needs. You will see a variety of ideas and adaptations; however, it is important to be sure that whatever you try is an appropriate match for the particular child with whom you are working. </a:t>
            </a:r>
          </a:p>
          <a:p>
            <a:pPr marL="228600" indent="-228600">
              <a:buFont typeface="Calibri" pitchFamily="34" charset="0"/>
              <a:buAutoNum type="arabicPeriod"/>
              <a:defRPr/>
            </a:pPr>
            <a:endParaRPr lang="en-US" dirty="0"/>
          </a:p>
          <a:p>
            <a:pPr marL="228600" indent="-228600">
              <a:buFont typeface="Calibri" pitchFamily="34" charset="0"/>
              <a:buNone/>
              <a:defRPr/>
            </a:pPr>
            <a:endParaRPr lang="en-US" dirty="0"/>
          </a:p>
          <a:p>
            <a:pPr marL="228600" indent="-228600">
              <a:buFont typeface="Calibri" pitchFamily="34" charset="0"/>
              <a:buAutoNum type="arabicPeriod"/>
              <a:defRPr/>
            </a:pPr>
            <a:endParaRPr lang="en-US" dirty="0"/>
          </a:p>
          <a:p>
            <a:pPr marL="228600" indent="-228600">
              <a:buFont typeface="Calibri" pitchFamily="34" charset="0"/>
              <a:buAutoNum type="arabicPeriod"/>
              <a:defRPr/>
            </a:pPr>
            <a:endParaRPr lang="en-US" dirty="0"/>
          </a:p>
          <a:p>
            <a:pPr marL="228600" indent="-228600">
              <a:buFont typeface="Calibri" pitchFamily="34" charset="0"/>
              <a:buAutoNum type="arabicPeriod"/>
              <a:defRPr/>
            </a:pPr>
            <a:r>
              <a:rPr lang="en-US" dirty="0"/>
              <a:t>Milestone skills are the same – but activities to achieve them need to be different. Have been talking about this throughout the course – and will do so again. </a:t>
            </a:r>
          </a:p>
          <a:p>
            <a:pPr marL="228600" indent="-228600">
              <a:buFont typeface="Calibri" pitchFamily="34" charset="0"/>
              <a:buAutoNum type="arabicPeriod"/>
              <a:defRPr/>
            </a:pPr>
            <a:r>
              <a:rPr lang="en-US" dirty="0"/>
              <a:t>We have talked repeatedly about </a:t>
            </a:r>
            <a:r>
              <a:rPr lang="en-US" b="1" dirty="0"/>
              <a:t>access</a:t>
            </a:r>
            <a:r>
              <a:rPr lang="en-US" dirty="0"/>
              <a:t> – and the discussion will continue with an introduction to how to adapt learning materials and literacy activities for children with combined vision and hearing loss.</a:t>
            </a: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8BA5F3EF-32EF-4890-A973-BAE895ACB047}" type="slidenum">
              <a:rPr lang="en-US" altLang="en-US" sz="1200"/>
              <a:pPr/>
              <a:t>4</a:t>
            </a:fld>
            <a:endParaRPr lang="en-US" altLang="en-US" sz="1200"/>
          </a:p>
        </p:txBody>
      </p:sp>
    </p:spTree>
    <p:extLst>
      <p:ext uri="{BB962C8B-B14F-4D97-AF65-F5344CB8AC3E}">
        <p14:creationId xmlns:p14="http://schemas.microsoft.com/office/powerpoint/2010/main" val="760296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a:latin typeface="Arial" pitchFamily="34" charset="0"/>
              </a:rPr>
              <a:t> Exposure needs to take place at home, at school and in the community – this isn</a:t>
            </a:r>
            <a:r>
              <a:rPr lang="ja-JP" altLang="en-US">
                <a:latin typeface="Arial" pitchFamily="34" charset="0"/>
              </a:rPr>
              <a:t>’</a:t>
            </a:r>
            <a:r>
              <a:rPr lang="en-US" altLang="ja-JP">
                <a:latin typeface="Arial" pitchFamily="34" charset="0"/>
              </a:rPr>
              <a:t>t about teaching the skills. This is about letting learners know reading, writing, books, pens, markers, crayons exist. So how do we do that? It</a:t>
            </a:r>
            <a:r>
              <a:rPr lang="ja-JP" altLang="en-US">
                <a:latin typeface="Arial" pitchFamily="34" charset="0"/>
              </a:rPr>
              <a:t>’</a:t>
            </a:r>
            <a:r>
              <a:rPr lang="en-US" altLang="ja-JP">
                <a:latin typeface="Arial" pitchFamily="34" charset="0"/>
              </a:rPr>
              <a:t>s the same – only different!</a:t>
            </a:r>
          </a:p>
          <a:p>
            <a:pPr>
              <a:buFontTx/>
              <a:buChar char="•"/>
            </a:pPr>
            <a:r>
              <a:rPr lang="en-US" altLang="en-US">
                <a:latin typeface="Arial" pitchFamily="34" charset="0"/>
              </a:rPr>
              <a:t> They need to see reading and writing modeled – that</a:t>
            </a:r>
            <a:r>
              <a:rPr lang="ja-JP" altLang="en-US">
                <a:latin typeface="Arial" pitchFamily="34" charset="0"/>
              </a:rPr>
              <a:t>’</a:t>
            </a:r>
            <a:r>
              <a:rPr lang="en-US" altLang="ja-JP">
                <a:latin typeface="Arial" pitchFamily="34" charset="0"/>
              </a:rPr>
              <a:t>s one of the strategies in the Early Emergent Literacy section and there are suggestions there for just how to do it</a:t>
            </a:r>
          </a:p>
          <a:p>
            <a:pPr>
              <a:buFontTx/>
              <a:buChar char="•"/>
            </a:pPr>
            <a:r>
              <a:rPr lang="en-US" altLang="en-US">
                <a:latin typeface="Arial" pitchFamily="34" charset="0"/>
              </a:rPr>
              <a:t> We need to provide opportunities and experiences similar to those in which other children participate on the way to reading and writing – the reading and writing materials need to be available – and we have to help child access what they</a:t>
            </a:r>
            <a:r>
              <a:rPr lang="ja-JP" altLang="en-US">
                <a:latin typeface="Arial" pitchFamily="34" charset="0"/>
              </a:rPr>
              <a:t>’</a:t>
            </a:r>
            <a:r>
              <a:rPr lang="en-US" altLang="ja-JP">
                <a:latin typeface="Arial" pitchFamily="34" charset="0"/>
              </a:rPr>
              <a:t>re being exposed to – we</a:t>
            </a:r>
            <a:r>
              <a:rPr lang="ja-JP" altLang="en-US">
                <a:latin typeface="Arial" pitchFamily="34" charset="0"/>
              </a:rPr>
              <a:t>’</a:t>
            </a:r>
            <a:r>
              <a:rPr lang="en-US" altLang="ja-JP">
                <a:latin typeface="Arial" pitchFamily="34" charset="0"/>
              </a:rPr>
              <a:t>ll be talking lots more about that this afternoon. For now keep in mind that these learners have a variety of ways of accessing materials and activities so you need to have a variety of materials and activities available </a:t>
            </a:r>
          </a:p>
          <a:p>
            <a:pPr>
              <a:buFontTx/>
              <a:buChar char="•"/>
            </a:pPr>
            <a:r>
              <a:rPr lang="en-US" altLang="en-US">
                <a:latin typeface="Arial" pitchFamily="34" charset="0"/>
              </a:rPr>
              <a:t> Once isn</a:t>
            </a:r>
            <a:r>
              <a:rPr lang="ja-JP" altLang="en-US">
                <a:latin typeface="Arial" pitchFamily="34" charset="0"/>
              </a:rPr>
              <a:t>’</a:t>
            </a:r>
            <a:r>
              <a:rPr lang="en-US" altLang="ja-JP">
                <a:latin typeface="Arial" pitchFamily="34" charset="0"/>
              </a:rPr>
              <a:t>t enough! Don</a:t>
            </a:r>
            <a:r>
              <a:rPr lang="ja-JP" altLang="en-US">
                <a:latin typeface="Arial" pitchFamily="34" charset="0"/>
              </a:rPr>
              <a:t>’</a:t>
            </a:r>
            <a:r>
              <a:rPr lang="en-US" altLang="ja-JP">
                <a:latin typeface="Arial" pitchFamily="34" charset="0"/>
              </a:rPr>
              <a:t>t make reading and writing something that happens at a certain time of day for a certain number of minutes. Create a literacy rich environment that constantly exposes learners to the world of reading and writing. </a:t>
            </a:r>
          </a:p>
          <a:p>
            <a:endParaRPr lang="en-US" altLang="en-US">
              <a:latin typeface="Arial" pitchFamily="34" charset="0"/>
            </a:endParaRPr>
          </a:p>
          <a:p>
            <a:endParaRPr lang="en-US" altLang="en-US">
              <a:latin typeface="Arial" pitchFamily="34" charset="0"/>
            </a:endParaRPr>
          </a:p>
          <a:p>
            <a:endParaRPr lang="en-US" altLang="en-US">
              <a:latin typeface="Arial" pitchFamily="34" charset="0"/>
            </a:endParaRPr>
          </a:p>
          <a:p>
            <a:endParaRPr lang="en-US" altLang="en-US">
              <a:latin typeface="Arial" pitchFamily="34" charset="0"/>
            </a:endParaRPr>
          </a:p>
          <a:p>
            <a:endParaRPr lang="en-US" altLang="en-US">
              <a:latin typeface="Arial" pitchFamily="34" charset="0"/>
            </a:endParaRPr>
          </a:p>
          <a:p>
            <a:r>
              <a:rPr lang="en-US" altLang="en-US">
                <a:latin typeface="Arial" pitchFamily="34" charset="0"/>
              </a:rPr>
              <a:t>We need to be intentional. We need to made adaptations. We need to make it meaningful and interesting. </a:t>
            </a:r>
          </a:p>
          <a:p>
            <a:endParaRPr lang="en-US" altLang="en-US">
              <a:latin typeface="Arial" pitchFamily="34" charset="0"/>
            </a:endParaRPr>
          </a:p>
          <a:p>
            <a:endParaRPr lang="en-US" altLang="en-US">
              <a:latin typeface="Arial"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6C3917AE-4038-4E40-92BC-CF7E250A7194}" type="slidenum">
              <a:rPr lang="en-US" altLang="en-US" sz="1200">
                <a:latin typeface="Arial" pitchFamily="34" charset="0"/>
              </a:rPr>
              <a:pPr/>
              <a:t>5</a:t>
            </a:fld>
            <a:endParaRPr lang="en-US" altLang="en-US" sz="1200">
              <a:latin typeface="Arial" pitchFamily="34" charset="0"/>
            </a:endParaRPr>
          </a:p>
        </p:txBody>
      </p:sp>
    </p:spTree>
    <p:extLst>
      <p:ext uri="{BB962C8B-B14F-4D97-AF65-F5344CB8AC3E}">
        <p14:creationId xmlns:p14="http://schemas.microsoft.com/office/powerpoint/2010/main" val="954865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249859" name="Notes Placeholder 2"/>
          <p:cNvSpPr>
            <a:spLocks noGrp="1"/>
          </p:cNvSpPr>
          <p:nvPr>
            <p:ph type="body" idx="1"/>
          </p:nvPr>
        </p:nvSpPr>
        <p:spPr/>
        <p:txBody>
          <a:bodyPr/>
          <a:lstStyle/>
          <a:p>
            <a:pPr>
              <a:defRPr/>
            </a:pPr>
            <a:r>
              <a:rPr lang="en-US" dirty="0"/>
              <a:t>Here are some more ideas. Let</a:t>
            </a:r>
            <a:r>
              <a:rPr lang="ja-JP" altLang="en-US" dirty="0"/>
              <a:t>’</a:t>
            </a:r>
            <a:r>
              <a:rPr lang="en-US" altLang="ja-JP" dirty="0"/>
              <a:t>s look at some examples:</a:t>
            </a:r>
          </a:p>
          <a:p>
            <a:pPr>
              <a:defRPr/>
            </a:pPr>
            <a:endParaRPr lang="en-US" dirty="0"/>
          </a:p>
          <a:p>
            <a:pPr marL="514350" indent="-514350">
              <a:buFont typeface="Tw Cen MT" pitchFamily="34" charset="0"/>
              <a:buAutoNum type="arabicPeriod"/>
              <a:defRPr/>
            </a:pPr>
            <a:r>
              <a:rPr lang="en-US" dirty="0"/>
              <a:t>Keep expectations high</a:t>
            </a:r>
          </a:p>
          <a:p>
            <a:pPr marL="514350" indent="-514350">
              <a:buFont typeface="Tw Cen MT" pitchFamily="34" charset="0"/>
              <a:buAutoNum type="arabicPeriod"/>
              <a:defRPr/>
            </a:pPr>
            <a:r>
              <a:rPr lang="en-US" dirty="0"/>
              <a:t>Literacy is closely linked to communication and social interaction</a:t>
            </a:r>
          </a:p>
          <a:p>
            <a:pPr marL="514350" indent="-514350">
              <a:buFont typeface="Tw Cen MT" pitchFamily="34" charset="0"/>
              <a:buAutoNum type="arabicPeriod"/>
              <a:defRPr/>
            </a:pPr>
            <a:r>
              <a:rPr lang="en-US" dirty="0"/>
              <a:t>Children with combined vision and hearing loss need access to literacy materials and activities  </a:t>
            </a:r>
          </a:p>
          <a:p>
            <a:pPr marL="514350" indent="-514350">
              <a:buFont typeface="Tw Cen MT" pitchFamily="34" charset="0"/>
              <a:buAutoNum type="arabicPeriod"/>
              <a:defRPr/>
            </a:pPr>
            <a:r>
              <a:rPr lang="en-US" dirty="0"/>
              <a:t>Literacy materials and learning activities and be individualized to fit a child</a:t>
            </a:r>
            <a:r>
              <a:rPr lang="ja-JP" altLang="en-US" dirty="0"/>
              <a:t>’</a:t>
            </a:r>
            <a:r>
              <a:rPr lang="en-US" altLang="ja-JP" dirty="0"/>
              <a:t>s visual/auditory challenges and unique learning style </a:t>
            </a:r>
          </a:p>
          <a:p>
            <a:pPr>
              <a:lnSpc>
                <a:spcPct val="90000"/>
              </a:lnSpc>
              <a:defRPr/>
            </a:pPr>
            <a:endParaRPr lang="en-US" dirty="0"/>
          </a:p>
          <a:p>
            <a:pPr>
              <a:defRPr/>
            </a:pPr>
            <a:endParaRPr lang="en-US" dirty="0"/>
          </a:p>
          <a:p>
            <a:pPr>
              <a:defRPr/>
            </a:pPr>
            <a:endParaRPr lang="en-US" dirty="0"/>
          </a:p>
          <a:p>
            <a:pPr>
              <a:defRPr/>
            </a:pPr>
            <a:endParaRPr lang="en-US" dirty="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B17A0470-4575-4C59-9A48-F8E73B549201}" type="slidenum">
              <a:rPr lang="en-US" altLang="en-US" sz="1200">
                <a:latin typeface="Arial" pitchFamily="34" charset="0"/>
              </a:rPr>
              <a:pPr/>
              <a:t>6</a:t>
            </a:fld>
            <a:endParaRPr lang="en-US" altLang="en-US" sz="1200">
              <a:latin typeface="Arial" pitchFamily="34" charset="0"/>
            </a:endParaRPr>
          </a:p>
        </p:txBody>
      </p:sp>
    </p:spTree>
    <p:extLst>
      <p:ext uri="{BB962C8B-B14F-4D97-AF65-F5344CB8AC3E}">
        <p14:creationId xmlns:p14="http://schemas.microsoft.com/office/powerpoint/2010/main" val="603777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rPr>
              <a:t>A picture</a:t>
            </a:r>
            <a:r>
              <a:rPr lang="ja-JP" altLang="en-US" dirty="0">
                <a:latin typeface="Arial" pitchFamily="34" charset="0"/>
              </a:rPr>
              <a:t>’</a:t>
            </a:r>
            <a:r>
              <a:rPr lang="en-US" altLang="ja-JP" dirty="0">
                <a:latin typeface="Arial" pitchFamily="34" charset="0"/>
              </a:rPr>
              <a:t>s worth a thousand words</a:t>
            </a:r>
            <a:endParaRPr lang="en-US" altLang="en-US" dirty="0">
              <a:latin typeface="Arial"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84D457A6-914A-4963-9E1B-52912004A0E3}" type="slidenum">
              <a:rPr lang="en-US" altLang="en-US" sz="1200"/>
              <a:pPr/>
              <a:t>7</a:t>
            </a:fld>
            <a:endParaRPr lang="en-US" altLang="en-US" sz="1200"/>
          </a:p>
        </p:txBody>
      </p:sp>
    </p:spTree>
    <p:extLst>
      <p:ext uri="{BB962C8B-B14F-4D97-AF65-F5344CB8AC3E}">
        <p14:creationId xmlns:p14="http://schemas.microsoft.com/office/powerpoint/2010/main" val="3989246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rPr>
              <a:t>Here are some examples: </a:t>
            </a:r>
          </a:p>
          <a:p>
            <a:r>
              <a:rPr lang="en-US" altLang="en-US" dirty="0">
                <a:latin typeface="Arial" pitchFamily="34" charset="0"/>
              </a:rPr>
              <a:t>Opportunities to handle and explore books:</a:t>
            </a:r>
          </a:p>
          <a:p>
            <a:pPr>
              <a:buFontTx/>
              <a:buChar char="•"/>
            </a:pPr>
            <a:r>
              <a:rPr lang="en-US" altLang="en-US" dirty="0">
                <a:latin typeface="Arial" pitchFamily="34" charset="0"/>
              </a:rPr>
              <a:t> Magnifier for accessibility</a:t>
            </a:r>
          </a:p>
          <a:p>
            <a:pPr>
              <a:buFontTx/>
              <a:buChar char="•"/>
            </a:pPr>
            <a:endParaRPr lang="en-US" altLang="en-US" dirty="0">
              <a:latin typeface="Arial" pitchFamily="34" charset="0"/>
            </a:endParaRPr>
          </a:p>
          <a:p>
            <a:r>
              <a:rPr lang="en-US" altLang="en-US" dirty="0">
                <a:latin typeface="Arial" pitchFamily="34" charset="0"/>
              </a:rPr>
              <a:t>Print awareness</a:t>
            </a:r>
          </a:p>
          <a:p>
            <a:pPr>
              <a:buFontTx/>
              <a:buChar char="•"/>
            </a:pPr>
            <a:r>
              <a:rPr lang="en-US" altLang="en-US" dirty="0">
                <a:latin typeface="Arial" pitchFamily="34" charset="0"/>
              </a:rPr>
              <a:t> Labels, variety of formats</a:t>
            </a:r>
          </a:p>
          <a:p>
            <a:endParaRPr lang="en-US" altLang="en-US" dirty="0">
              <a:latin typeface="Arial" pitchFamily="34" charset="0"/>
            </a:endParaRPr>
          </a:p>
          <a:p>
            <a:r>
              <a:rPr lang="en-US" altLang="en-US" dirty="0">
                <a:latin typeface="Arial" pitchFamily="34" charset="0"/>
              </a:rPr>
              <a:t>Related skills</a:t>
            </a:r>
          </a:p>
          <a:p>
            <a:pPr>
              <a:buFontTx/>
              <a:buChar char="•"/>
            </a:pPr>
            <a:r>
              <a:rPr lang="en-US" altLang="en-US" dirty="0">
                <a:latin typeface="Arial" pitchFamily="34" charset="0"/>
              </a:rPr>
              <a:t> Adapted games – builds on turn-taking, matching, following </a:t>
            </a:r>
            <a:r>
              <a:rPr lang="ja-JP" altLang="en-US" dirty="0">
                <a:latin typeface="Arial" pitchFamily="34" charset="0"/>
              </a:rPr>
              <a:t>“</a:t>
            </a:r>
            <a:r>
              <a:rPr lang="en-US" altLang="ja-JP" dirty="0">
                <a:latin typeface="Arial" pitchFamily="34" charset="0"/>
              </a:rPr>
              <a:t>written</a:t>
            </a:r>
            <a:r>
              <a:rPr lang="ja-JP" altLang="en-US" dirty="0">
                <a:latin typeface="Arial" pitchFamily="34" charset="0"/>
              </a:rPr>
              <a:t>”</a:t>
            </a:r>
            <a:r>
              <a:rPr lang="en-US" altLang="ja-JP" dirty="0">
                <a:latin typeface="Arial" pitchFamily="34" charset="0"/>
              </a:rPr>
              <a:t> directions</a:t>
            </a:r>
          </a:p>
          <a:p>
            <a:endParaRPr lang="en-US" altLang="en-US" dirty="0">
              <a:latin typeface="Arial" pitchFamily="34"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6E58A964-8832-4E4C-AB71-7FAC1B7BCAC9}" type="slidenum">
              <a:rPr lang="en-US" altLang="en-US" sz="1200">
                <a:latin typeface="Arial" pitchFamily="34" charset="0"/>
              </a:rPr>
              <a:pPr/>
              <a:t>9</a:t>
            </a:fld>
            <a:endParaRPr lang="en-US" altLang="en-US" sz="1200">
              <a:latin typeface="Arial" pitchFamily="34" charset="0"/>
            </a:endParaRPr>
          </a:p>
        </p:txBody>
      </p:sp>
    </p:spTree>
    <p:extLst>
      <p:ext uri="{BB962C8B-B14F-4D97-AF65-F5344CB8AC3E}">
        <p14:creationId xmlns:p14="http://schemas.microsoft.com/office/powerpoint/2010/main" val="892374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ECDA76E5-5E0B-4181-8A8B-549791D55FF5}" type="slidenum">
              <a:rPr lang="en-US" altLang="en-US" sz="1200"/>
              <a:pPr/>
              <a:t>19</a:t>
            </a:fld>
            <a:endParaRPr lang="en-US" alt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itchFamily="34" charset="0"/>
              </a:rPr>
              <a:t>BOOK</a:t>
            </a:r>
          </a:p>
          <a:p>
            <a:pPr eaLnBrk="1" hangingPunct="1">
              <a:buFontTx/>
              <a:buChar char="•"/>
            </a:pPr>
            <a:r>
              <a:rPr lang="en-US" altLang="en-US">
                <a:latin typeface="Arial" pitchFamily="34" charset="0"/>
              </a:rPr>
              <a:t>Use cardboard to make pages thicker to make them easier  to manipulate and more durable</a:t>
            </a:r>
          </a:p>
          <a:p>
            <a:pPr eaLnBrk="1" hangingPunct="1">
              <a:buFontTx/>
              <a:buChar char="•"/>
            </a:pPr>
            <a:r>
              <a:rPr lang="en-US" altLang="en-US">
                <a:latin typeface="Arial" pitchFamily="34" charset="0"/>
              </a:rPr>
              <a:t>Add “page fluffers”</a:t>
            </a:r>
          </a:p>
          <a:p>
            <a:pPr eaLnBrk="1" hangingPunct="1">
              <a:buFontTx/>
              <a:buChar char="•"/>
            </a:pPr>
            <a:r>
              <a:rPr lang="en-US" altLang="en-US">
                <a:latin typeface="Arial" pitchFamily="34" charset="0"/>
              </a:rPr>
              <a:t>Rebind the book so it stays open more easily</a:t>
            </a:r>
          </a:p>
          <a:p>
            <a:pPr eaLnBrk="1" hangingPunct="1">
              <a:buFontTx/>
              <a:buChar char="•"/>
            </a:pPr>
            <a:r>
              <a:rPr lang="en-US" altLang="en-US">
                <a:latin typeface="Arial" pitchFamily="34" charset="0"/>
              </a:rPr>
              <a:t>Take pages out and put into protective sheets</a:t>
            </a:r>
          </a:p>
          <a:p>
            <a:pPr eaLnBrk="1" hangingPunct="1">
              <a:buFontTx/>
              <a:buChar char="•"/>
            </a:pPr>
            <a:r>
              <a:rPr lang="en-US" altLang="en-US">
                <a:latin typeface="Arial" pitchFamily="34" charset="0"/>
              </a:rPr>
              <a:t>Laminate pages</a:t>
            </a:r>
          </a:p>
          <a:p>
            <a:pPr eaLnBrk="1" hangingPunct="1">
              <a:buFontTx/>
              <a:buChar char="•"/>
            </a:pPr>
            <a:r>
              <a:rPr lang="en-US" altLang="en-US">
                <a:latin typeface="Arial" pitchFamily="34" charset="0"/>
              </a:rPr>
              <a:t>Tactile enhancements</a:t>
            </a:r>
          </a:p>
          <a:p>
            <a:pPr eaLnBrk="1" hangingPunct="1">
              <a:lnSpc>
                <a:spcPct val="90000"/>
              </a:lnSpc>
            </a:pPr>
            <a:r>
              <a:rPr lang="en-US" altLang="en-US" sz="2800">
                <a:latin typeface="Arial" pitchFamily="34" charset="0"/>
              </a:rPr>
              <a:t>Books that are on tape or CD can be adapted with a switch so that a student can continue to read the story by activating the switch</a:t>
            </a:r>
          </a:p>
          <a:p>
            <a:pPr eaLnBrk="1" hangingPunct="1">
              <a:lnSpc>
                <a:spcPct val="90000"/>
              </a:lnSpc>
            </a:pPr>
            <a:r>
              <a:rPr lang="en-US" altLang="en-US" sz="2800">
                <a:latin typeface="Arial" pitchFamily="34" charset="0"/>
              </a:rPr>
              <a:t>Create an electronic version of the book</a:t>
            </a:r>
          </a:p>
          <a:p>
            <a:pPr lvl="1" eaLnBrk="1" hangingPunct="1">
              <a:lnSpc>
                <a:spcPct val="90000"/>
              </a:lnSpc>
            </a:pPr>
            <a:r>
              <a:rPr lang="en-US" altLang="en-US" sz="2400">
                <a:latin typeface="Arial" pitchFamily="34" charset="0"/>
              </a:rPr>
              <a:t>Tape, CD, MP3</a:t>
            </a:r>
          </a:p>
          <a:p>
            <a:pPr lvl="1" eaLnBrk="1" hangingPunct="1">
              <a:lnSpc>
                <a:spcPct val="90000"/>
              </a:lnSpc>
            </a:pPr>
            <a:r>
              <a:rPr lang="en-US" altLang="en-US" sz="2400">
                <a:latin typeface="Arial" pitchFamily="34" charset="0"/>
              </a:rPr>
              <a:t>PPT or other software</a:t>
            </a:r>
          </a:p>
          <a:p>
            <a:pPr lvl="1" eaLnBrk="1" hangingPunct="1">
              <a:lnSpc>
                <a:spcPct val="90000"/>
              </a:lnSpc>
            </a:pPr>
            <a:r>
              <a:rPr lang="en-US" altLang="en-US" sz="2400">
                <a:latin typeface="Arial" pitchFamily="34" charset="0"/>
              </a:rPr>
              <a:t>Can be made accessible using a switch or touch-screen</a:t>
            </a:r>
          </a:p>
          <a:p>
            <a:pPr eaLnBrk="1" hangingPunct="1">
              <a:buFontTx/>
              <a:buChar char="•"/>
            </a:pPr>
            <a:endParaRPr lang="en-US" altLang="en-US">
              <a:latin typeface="Arial" pitchFamily="34" charset="0"/>
            </a:endParaRPr>
          </a:p>
          <a:p>
            <a:pPr eaLnBrk="1" hangingPunct="1"/>
            <a:r>
              <a:rPr lang="en-US" altLang="en-US">
                <a:latin typeface="Arial" pitchFamily="34" charset="0"/>
              </a:rPr>
              <a:t>PICTURES</a:t>
            </a:r>
          </a:p>
          <a:p>
            <a:pPr eaLnBrk="1" hangingPunct="1">
              <a:buFontTx/>
              <a:buChar char="•"/>
            </a:pPr>
            <a:r>
              <a:rPr lang="en-US" altLang="en-US">
                <a:latin typeface="Arial" pitchFamily="34" charset="0"/>
              </a:rPr>
              <a:t>Simplify the background</a:t>
            </a:r>
          </a:p>
          <a:p>
            <a:pPr eaLnBrk="1" hangingPunct="1">
              <a:buFontTx/>
              <a:buChar char="•"/>
            </a:pPr>
            <a:r>
              <a:rPr lang="en-US" altLang="en-US">
                <a:latin typeface="Arial" pitchFamily="34" charset="0"/>
              </a:rPr>
              <a:t>Make accessible for student with CVI</a:t>
            </a:r>
          </a:p>
          <a:p>
            <a:pPr eaLnBrk="1" hangingPunct="1">
              <a:buFontTx/>
              <a:buChar char="•"/>
            </a:pPr>
            <a:r>
              <a:rPr lang="en-US" altLang="en-US">
                <a:latin typeface="Arial" pitchFamily="34" charset="0"/>
              </a:rPr>
              <a:t>Highlight the main idea of the picture</a:t>
            </a:r>
          </a:p>
          <a:p>
            <a:pPr eaLnBrk="1" hangingPunct="1">
              <a:buFontTx/>
              <a:buChar char="•"/>
            </a:pPr>
            <a:r>
              <a:rPr lang="en-US" altLang="en-US">
                <a:latin typeface="Arial" pitchFamily="34" charset="0"/>
              </a:rPr>
              <a:t>Provide tactile enhancement to the picture</a:t>
            </a:r>
          </a:p>
          <a:p>
            <a:pPr eaLnBrk="1" hangingPunct="1">
              <a:buFontTx/>
              <a:buChar char="•"/>
            </a:pPr>
            <a:endParaRPr lang="en-US" altLang="en-US">
              <a:latin typeface="Arial" pitchFamily="34" charset="0"/>
            </a:endParaRPr>
          </a:p>
          <a:p>
            <a:pPr eaLnBrk="1" hangingPunct="1"/>
            <a:r>
              <a:rPr lang="en-US" altLang="en-US">
                <a:latin typeface="Arial" pitchFamily="34" charset="0"/>
              </a:rPr>
              <a:t>TEXT</a:t>
            </a:r>
          </a:p>
          <a:p>
            <a:pPr eaLnBrk="1" hangingPunct="1">
              <a:buFontTx/>
              <a:buChar char="•"/>
            </a:pPr>
            <a:r>
              <a:rPr lang="en-US" altLang="en-US" sz="2800">
                <a:latin typeface="Arial" pitchFamily="34" charset="0"/>
              </a:rPr>
              <a:t>Make text accessible by adding Braille</a:t>
            </a:r>
          </a:p>
          <a:p>
            <a:pPr eaLnBrk="1" hangingPunct="1">
              <a:buFontTx/>
              <a:buChar char="•"/>
            </a:pPr>
            <a:r>
              <a:rPr lang="en-US" altLang="en-US" sz="2800">
                <a:latin typeface="Arial" pitchFamily="34" charset="0"/>
              </a:rPr>
              <a:t>Make text accessible by replacing smaller print with enlarged print</a:t>
            </a:r>
          </a:p>
          <a:p>
            <a:pPr eaLnBrk="1" hangingPunct="1">
              <a:buFontTx/>
              <a:buChar char="•"/>
            </a:pPr>
            <a:r>
              <a:rPr lang="en-US" altLang="en-US" sz="2800">
                <a:latin typeface="Arial" pitchFamily="34" charset="0"/>
              </a:rPr>
              <a:t>Provide contrast</a:t>
            </a:r>
          </a:p>
          <a:p>
            <a:pPr eaLnBrk="1" hangingPunct="1">
              <a:buFontTx/>
              <a:buChar char="•"/>
            </a:pPr>
            <a:r>
              <a:rPr lang="en-US" altLang="en-US" sz="2800">
                <a:latin typeface="Arial" pitchFamily="34" charset="0"/>
              </a:rPr>
              <a:t>Simplify the content</a:t>
            </a:r>
          </a:p>
          <a:p>
            <a:pPr lvl="1" eaLnBrk="1" hangingPunct="1">
              <a:buFontTx/>
              <a:buChar char="•"/>
            </a:pPr>
            <a:r>
              <a:rPr lang="en-US" altLang="en-US" sz="2400">
                <a:latin typeface="Arial" pitchFamily="34" charset="0"/>
              </a:rPr>
              <a:t>If student is not reading print or Braille at the level of the text in the book</a:t>
            </a:r>
          </a:p>
          <a:p>
            <a:pPr eaLnBrk="1" hangingPunct="1">
              <a:buFontTx/>
              <a:buChar char="•"/>
            </a:pPr>
            <a:r>
              <a:rPr lang="en-US" altLang="en-US" sz="2800">
                <a:latin typeface="Arial" pitchFamily="34" charset="0"/>
              </a:rPr>
              <a:t>Support print with picture or tactile symbols</a:t>
            </a:r>
          </a:p>
          <a:p>
            <a:pPr eaLnBrk="1" hangingPunct="1">
              <a:buFontTx/>
              <a:buChar char="•"/>
            </a:pPr>
            <a:endParaRPr lang="en-US" altLang="en-US">
              <a:latin typeface="Arial" pitchFamily="34" charset="0"/>
            </a:endParaRPr>
          </a:p>
          <a:p>
            <a:pPr eaLnBrk="1" hangingPunct="1"/>
            <a:r>
              <a:rPr lang="en-US" altLang="en-US" sz="2800">
                <a:solidFill>
                  <a:srgbClr val="C00000"/>
                </a:solidFill>
                <a:latin typeface="Arial" pitchFamily="34" charset="0"/>
              </a:rPr>
              <a:t>! Stop for Show &amp; Tell or add slides with pictures </a:t>
            </a:r>
          </a:p>
          <a:p>
            <a:pPr eaLnBrk="1" hangingPunct="1">
              <a:buFontTx/>
              <a:buChar char="•"/>
            </a:pPr>
            <a:endParaRPr lang="en-US" altLang="en-US">
              <a:latin typeface="Arial" pitchFamily="34" charset="0"/>
            </a:endParaRPr>
          </a:p>
          <a:p>
            <a:pPr eaLnBrk="1" hangingPunct="1">
              <a:buFontTx/>
              <a:buChar char="•"/>
            </a:pPr>
            <a:endParaRPr lang="en-US" altLang="en-US">
              <a:latin typeface="Arial" pitchFamily="34" charset="0"/>
            </a:endParaRPr>
          </a:p>
          <a:p>
            <a:pPr eaLnBrk="1" hangingPunct="1">
              <a:buFontTx/>
              <a:buChar char="•"/>
            </a:pPr>
            <a:endParaRPr lang="en-US" altLang="en-US">
              <a:latin typeface="Arial" pitchFamily="34" charset="0"/>
            </a:endParaRPr>
          </a:p>
        </p:txBody>
      </p:sp>
    </p:spTree>
    <p:extLst>
      <p:ext uri="{BB962C8B-B14F-4D97-AF65-F5344CB8AC3E}">
        <p14:creationId xmlns:p14="http://schemas.microsoft.com/office/powerpoint/2010/main" val="2243974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1B0329B8-3875-4D5E-9B24-8658742ED87F}" type="slidenum">
              <a:rPr lang="en-US" altLang="en-US" sz="1200"/>
              <a:pPr/>
              <a:t>20</a:t>
            </a:fld>
            <a:endParaRPr lang="en-US" alt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itchFamily="34" charset="0"/>
              </a:rPr>
              <a:t>BOOK</a:t>
            </a:r>
          </a:p>
          <a:p>
            <a:pPr eaLnBrk="1" hangingPunct="1">
              <a:buFontTx/>
              <a:buChar char="•"/>
            </a:pPr>
            <a:r>
              <a:rPr lang="en-US" altLang="en-US" dirty="0">
                <a:latin typeface="Arial" pitchFamily="34" charset="0"/>
              </a:rPr>
              <a:t>Use cardboard to make pages thicker to make them easier  to manipulate and more durable</a:t>
            </a:r>
          </a:p>
          <a:p>
            <a:pPr eaLnBrk="1" hangingPunct="1">
              <a:buFontTx/>
              <a:buChar char="•"/>
            </a:pPr>
            <a:r>
              <a:rPr lang="en-US" altLang="en-US" dirty="0">
                <a:latin typeface="Arial" pitchFamily="34" charset="0"/>
              </a:rPr>
              <a:t>Add “page </a:t>
            </a:r>
            <a:r>
              <a:rPr lang="en-US" altLang="en-US" dirty="0" err="1">
                <a:latin typeface="Arial" pitchFamily="34" charset="0"/>
              </a:rPr>
              <a:t>fluffers</a:t>
            </a:r>
            <a:r>
              <a:rPr lang="en-US" altLang="en-US" dirty="0">
                <a:latin typeface="Arial" pitchFamily="34" charset="0"/>
              </a:rPr>
              <a:t>”</a:t>
            </a:r>
          </a:p>
          <a:p>
            <a:pPr eaLnBrk="1" hangingPunct="1">
              <a:buFontTx/>
              <a:buChar char="•"/>
            </a:pPr>
            <a:r>
              <a:rPr lang="en-US" altLang="en-US" dirty="0">
                <a:latin typeface="Arial" pitchFamily="34" charset="0"/>
              </a:rPr>
              <a:t>Rebind the book so it stays open more easily</a:t>
            </a:r>
          </a:p>
          <a:p>
            <a:pPr eaLnBrk="1" hangingPunct="1">
              <a:buFontTx/>
              <a:buChar char="•"/>
            </a:pPr>
            <a:r>
              <a:rPr lang="en-US" altLang="en-US" dirty="0">
                <a:latin typeface="Arial" pitchFamily="34" charset="0"/>
              </a:rPr>
              <a:t>Take pages out and put into protective sheets</a:t>
            </a:r>
          </a:p>
          <a:p>
            <a:pPr eaLnBrk="1" hangingPunct="1">
              <a:buFontTx/>
              <a:buChar char="•"/>
            </a:pPr>
            <a:r>
              <a:rPr lang="en-US" altLang="en-US" dirty="0">
                <a:latin typeface="Arial" pitchFamily="34" charset="0"/>
              </a:rPr>
              <a:t>Laminate pages</a:t>
            </a:r>
          </a:p>
          <a:p>
            <a:pPr eaLnBrk="1" hangingPunct="1">
              <a:buFontTx/>
              <a:buChar char="•"/>
            </a:pPr>
            <a:r>
              <a:rPr lang="en-US" altLang="en-US" dirty="0">
                <a:latin typeface="Arial" pitchFamily="34" charset="0"/>
              </a:rPr>
              <a:t>Tactile enhancements</a:t>
            </a:r>
          </a:p>
          <a:p>
            <a:pPr eaLnBrk="1" hangingPunct="1">
              <a:lnSpc>
                <a:spcPct val="90000"/>
              </a:lnSpc>
            </a:pPr>
            <a:r>
              <a:rPr lang="en-US" altLang="en-US" sz="2800" dirty="0">
                <a:latin typeface="Arial" pitchFamily="34" charset="0"/>
              </a:rPr>
              <a:t>Books that are on tape or CD can be adapted with a switch so that a student can continue to read the story by activating the switch</a:t>
            </a:r>
          </a:p>
          <a:p>
            <a:pPr eaLnBrk="1" hangingPunct="1">
              <a:lnSpc>
                <a:spcPct val="90000"/>
              </a:lnSpc>
            </a:pPr>
            <a:r>
              <a:rPr lang="en-US" altLang="en-US" sz="2800" dirty="0">
                <a:latin typeface="Arial" pitchFamily="34" charset="0"/>
              </a:rPr>
              <a:t>Create an electronic version of the book</a:t>
            </a:r>
          </a:p>
          <a:p>
            <a:pPr lvl="1" eaLnBrk="1" hangingPunct="1">
              <a:lnSpc>
                <a:spcPct val="90000"/>
              </a:lnSpc>
            </a:pPr>
            <a:r>
              <a:rPr lang="en-US" altLang="en-US" sz="2400" dirty="0">
                <a:latin typeface="Arial" pitchFamily="34" charset="0"/>
              </a:rPr>
              <a:t>Tape, CD, MP3</a:t>
            </a:r>
          </a:p>
          <a:p>
            <a:pPr lvl="1" eaLnBrk="1" hangingPunct="1">
              <a:lnSpc>
                <a:spcPct val="90000"/>
              </a:lnSpc>
            </a:pPr>
            <a:r>
              <a:rPr lang="en-US" altLang="en-US" sz="2400" dirty="0">
                <a:latin typeface="Arial" pitchFamily="34" charset="0"/>
              </a:rPr>
              <a:t>PPT or other software</a:t>
            </a:r>
          </a:p>
          <a:p>
            <a:pPr lvl="1" eaLnBrk="1" hangingPunct="1">
              <a:lnSpc>
                <a:spcPct val="90000"/>
              </a:lnSpc>
            </a:pPr>
            <a:r>
              <a:rPr lang="en-US" altLang="en-US" sz="2400" dirty="0">
                <a:latin typeface="Arial" pitchFamily="34" charset="0"/>
              </a:rPr>
              <a:t>Can be made accessible using a switch or touch-screen</a:t>
            </a:r>
          </a:p>
          <a:p>
            <a:pPr eaLnBrk="1" hangingPunct="1">
              <a:buFontTx/>
              <a:buChar char="•"/>
            </a:pPr>
            <a:endParaRPr lang="en-US" altLang="en-US" dirty="0">
              <a:latin typeface="Arial" pitchFamily="34" charset="0"/>
            </a:endParaRPr>
          </a:p>
          <a:p>
            <a:pPr eaLnBrk="1" hangingPunct="1"/>
            <a:r>
              <a:rPr lang="en-US" altLang="en-US" dirty="0">
                <a:latin typeface="Arial" pitchFamily="34" charset="0"/>
              </a:rPr>
              <a:t>PICTURES</a:t>
            </a:r>
          </a:p>
          <a:p>
            <a:pPr eaLnBrk="1" hangingPunct="1">
              <a:buFontTx/>
              <a:buChar char="•"/>
            </a:pPr>
            <a:r>
              <a:rPr lang="en-US" altLang="en-US" dirty="0">
                <a:latin typeface="Arial" pitchFamily="34" charset="0"/>
              </a:rPr>
              <a:t>Simplify the background</a:t>
            </a:r>
          </a:p>
          <a:p>
            <a:pPr eaLnBrk="1" hangingPunct="1">
              <a:buFontTx/>
              <a:buChar char="•"/>
            </a:pPr>
            <a:r>
              <a:rPr lang="en-US" altLang="en-US" dirty="0">
                <a:latin typeface="Arial" pitchFamily="34" charset="0"/>
              </a:rPr>
              <a:t>Make accessible for student with CVI</a:t>
            </a:r>
          </a:p>
          <a:p>
            <a:pPr eaLnBrk="1" hangingPunct="1">
              <a:buFontTx/>
              <a:buChar char="•"/>
            </a:pPr>
            <a:r>
              <a:rPr lang="en-US" altLang="en-US" dirty="0">
                <a:latin typeface="Arial" pitchFamily="34" charset="0"/>
              </a:rPr>
              <a:t>Highlight the main idea of the picture</a:t>
            </a:r>
          </a:p>
          <a:p>
            <a:pPr eaLnBrk="1" hangingPunct="1">
              <a:buFontTx/>
              <a:buChar char="•"/>
            </a:pPr>
            <a:r>
              <a:rPr lang="en-US" altLang="en-US" dirty="0">
                <a:latin typeface="Arial" pitchFamily="34" charset="0"/>
              </a:rPr>
              <a:t>Provide tactile enhancement to the picture</a:t>
            </a:r>
          </a:p>
          <a:p>
            <a:pPr eaLnBrk="1" hangingPunct="1">
              <a:buFontTx/>
              <a:buChar char="•"/>
            </a:pPr>
            <a:endParaRPr lang="en-US" altLang="en-US" dirty="0">
              <a:latin typeface="Arial" pitchFamily="34" charset="0"/>
            </a:endParaRPr>
          </a:p>
          <a:p>
            <a:pPr eaLnBrk="1" hangingPunct="1"/>
            <a:r>
              <a:rPr lang="en-US" altLang="en-US" dirty="0">
                <a:latin typeface="Arial" pitchFamily="34" charset="0"/>
              </a:rPr>
              <a:t>TEXT</a:t>
            </a:r>
          </a:p>
          <a:p>
            <a:pPr eaLnBrk="1" hangingPunct="1">
              <a:buFontTx/>
              <a:buChar char="•"/>
            </a:pPr>
            <a:r>
              <a:rPr lang="en-US" altLang="en-US" sz="2800" dirty="0">
                <a:latin typeface="Arial" pitchFamily="34" charset="0"/>
              </a:rPr>
              <a:t>Make text accessible by adding Braille</a:t>
            </a:r>
          </a:p>
          <a:p>
            <a:pPr eaLnBrk="1" hangingPunct="1">
              <a:buFontTx/>
              <a:buChar char="•"/>
            </a:pPr>
            <a:r>
              <a:rPr lang="en-US" altLang="en-US" sz="2800" dirty="0">
                <a:latin typeface="Arial" pitchFamily="34" charset="0"/>
              </a:rPr>
              <a:t>Make text accessible by replacing smaller print with enlarged print</a:t>
            </a:r>
          </a:p>
          <a:p>
            <a:pPr eaLnBrk="1" hangingPunct="1">
              <a:buFontTx/>
              <a:buChar char="•"/>
            </a:pPr>
            <a:r>
              <a:rPr lang="en-US" altLang="en-US" sz="2800" dirty="0">
                <a:latin typeface="Arial" pitchFamily="34" charset="0"/>
              </a:rPr>
              <a:t>Provide contrast</a:t>
            </a:r>
          </a:p>
          <a:p>
            <a:pPr eaLnBrk="1" hangingPunct="1">
              <a:buFontTx/>
              <a:buChar char="•"/>
            </a:pPr>
            <a:r>
              <a:rPr lang="en-US" altLang="en-US" sz="2800" dirty="0">
                <a:latin typeface="Arial" pitchFamily="34" charset="0"/>
              </a:rPr>
              <a:t>Simplify the content</a:t>
            </a:r>
          </a:p>
          <a:p>
            <a:pPr lvl="1" eaLnBrk="1" hangingPunct="1">
              <a:buFontTx/>
              <a:buChar char="•"/>
            </a:pPr>
            <a:r>
              <a:rPr lang="en-US" altLang="en-US" sz="2400" dirty="0">
                <a:latin typeface="Arial" pitchFamily="34" charset="0"/>
              </a:rPr>
              <a:t>If student is not reading print or Braille at the level of the text in the book</a:t>
            </a:r>
          </a:p>
          <a:p>
            <a:pPr eaLnBrk="1" hangingPunct="1">
              <a:buFontTx/>
              <a:buChar char="•"/>
            </a:pPr>
            <a:r>
              <a:rPr lang="en-US" altLang="en-US" sz="2800" dirty="0">
                <a:latin typeface="Arial" pitchFamily="34" charset="0"/>
              </a:rPr>
              <a:t>Support print with picture or tactile symbols</a:t>
            </a:r>
          </a:p>
          <a:p>
            <a:pPr eaLnBrk="1" hangingPunct="1">
              <a:buFontTx/>
              <a:buChar char="•"/>
            </a:pPr>
            <a:endParaRPr lang="en-US" altLang="en-US" dirty="0">
              <a:latin typeface="Arial" pitchFamily="34" charset="0"/>
            </a:endParaRPr>
          </a:p>
          <a:p>
            <a:pPr eaLnBrk="1" hangingPunct="1"/>
            <a:r>
              <a:rPr lang="en-US" altLang="en-US" sz="2800" dirty="0">
                <a:solidFill>
                  <a:srgbClr val="C00000"/>
                </a:solidFill>
                <a:latin typeface="Arial" pitchFamily="34" charset="0"/>
              </a:rPr>
              <a:t>! Stop for Show &amp; Tell or add slides with pictures </a:t>
            </a:r>
          </a:p>
          <a:p>
            <a:pPr eaLnBrk="1" hangingPunct="1">
              <a:buFontTx/>
              <a:buChar char="•"/>
            </a:pPr>
            <a:endParaRPr lang="en-US" altLang="en-US" dirty="0">
              <a:latin typeface="Arial" pitchFamily="34" charset="0"/>
            </a:endParaRPr>
          </a:p>
          <a:p>
            <a:pPr eaLnBrk="1" hangingPunct="1">
              <a:buFontTx/>
              <a:buChar char="•"/>
            </a:pPr>
            <a:endParaRPr lang="en-US" altLang="en-US" dirty="0">
              <a:latin typeface="Arial" pitchFamily="34" charset="0"/>
            </a:endParaRPr>
          </a:p>
          <a:p>
            <a:pPr eaLnBrk="1" hangingPunct="1">
              <a:buFontTx/>
              <a:buChar char="•"/>
            </a:pPr>
            <a:endParaRPr lang="en-US" altLang="en-US" dirty="0">
              <a:latin typeface="Arial" pitchFamily="34" charset="0"/>
            </a:endParaRPr>
          </a:p>
        </p:txBody>
      </p:sp>
    </p:spTree>
    <p:extLst>
      <p:ext uri="{BB962C8B-B14F-4D97-AF65-F5344CB8AC3E}">
        <p14:creationId xmlns:p14="http://schemas.microsoft.com/office/powerpoint/2010/main" val="2616536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13182F"/>
                </a:solidFill>
              </a:defRPr>
            </a:lvl1pPr>
          </a:lstStyle>
          <a:p>
            <a:r>
              <a:rPr lang="en-US" dirty="0"/>
              <a:t>Click to edit Master title style</a:t>
            </a:r>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13182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9747558-568F-4AD5-B879-6D09CB76C58D}" type="slidenum">
              <a:rPr lang="en-US" altLang="en-US"/>
              <a:pPr/>
              <a:t>‹#›</a:t>
            </a:fld>
            <a:endParaRPr lang="en-US" altLang="en-US"/>
          </a:p>
        </p:txBody>
      </p:sp>
    </p:spTree>
    <p:extLst>
      <p:ext uri="{BB962C8B-B14F-4D97-AF65-F5344CB8AC3E}">
        <p14:creationId xmlns:p14="http://schemas.microsoft.com/office/powerpoint/2010/main" val="223068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AB457DC-6D92-4A94-9FAC-0D569E217D31}" type="slidenum">
              <a:rPr lang="en-US" altLang="en-US"/>
              <a:pPr/>
              <a:t>‹#›</a:t>
            </a:fld>
            <a:endParaRPr lang="en-US" altLang="en-US"/>
          </a:p>
        </p:txBody>
      </p:sp>
    </p:spTree>
    <p:extLst>
      <p:ext uri="{BB962C8B-B14F-4D97-AF65-F5344CB8AC3E}">
        <p14:creationId xmlns:p14="http://schemas.microsoft.com/office/powerpoint/2010/main" val="180433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28600" y="228600"/>
            <a:ext cx="8696325" cy="1427163"/>
          </a:xfrm>
          <a:prstGeom prst="roundRect">
            <a:avLst>
              <a:gd name="adj" fmla="val 7136"/>
            </a:avLst>
          </a:prstGeom>
          <a:solidFill>
            <a:srgbClr val="9EAD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83"/>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p:cNvSpPr>
              <a:spLocks/>
            </p:cNvSpPr>
            <p:nvPr/>
          </p:nvSpPr>
          <p:spPr bwMode="hidden">
            <a:xfrm>
              <a:off x="-308538" y="4318998"/>
              <a:ext cx="8280254" cy="1208906"/>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p:cNvSpPr>
              <a:spLocks/>
            </p:cNvSpPr>
            <p:nvPr/>
          </p:nvSpPr>
          <p:spPr bwMode="hidden">
            <a:xfrm>
              <a:off x="4014" y="4334786"/>
              <a:ext cx="8164231" cy="1102902"/>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p:cNvSpPr>
              <a:spLocks/>
            </p:cNvSpPr>
            <p:nvPr/>
          </p:nvSpPr>
          <p:spPr bwMode="hidden">
            <a:xfrm>
              <a:off x="4157164" y="4316742"/>
              <a:ext cx="4939265" cy="926979"/>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88"/>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a:spLocks noGrp="1"/>
          </p:cNvSpPr>
          <p:nvPr>
            <p:ph type="dt" sz="half" idx="10"/>
          </p:nvPr>
        </p:nvSpPr>
        <p:spPr/>
        <p:txBody>
          <a:bodyPr/>
          <a:lstStyle>
            <a:lvl1pPr>
              <a:defRPr/>
            </a:lvl1pPr>
          </a:lstStyle>
          <a:p>
            <a:pPr>
              <a:defRPr/>
            </a:pPr>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fld id="{07D72E56-8ECC-4E73-9510-31ED364FA059}" type="slidenum">
              <a:rPr lang="en-US" altLang="en-US"/>
              <a:pPr/>
              <a:t>‹#›</a:t>
            </a:fld>
            <a:endParaRPr lang="en-US" altLang="en-US"/>
          </a:p>
        </p:txBody>
      </p:sp>
    </p:spTree>
    <p:extLst>
      <p:ext uri="{BB962C8B-B14F-4D97-AF65-F5344CB8AC3E}">
        <p14:creationId xmlns:p14="http://schemas.microsoft.com/office/powerpoint/2010/main" val="123188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088DFC7-9ECF-4399-9E2F-1F45366D9BD2}" type="slidenum">
              <a:rPr lang="en-US" altLang="en-US"/>
              <a:pPr/>
              <a:t>‹#›</a:t>
            </a:fld>
            <a:endParaRPr lang="en-US" altLang="en-US"/>
          </a:p>
        </p:txBody>
      </p:sp>
    </p:spTree>
    <p:extLst>
      <p:ext uri="{BB962C8B-B14F-4D97-AF65-F5344CB8AC3E}">
        <p14:creationId xmlns:p14="http://schemas.microsoft.com/office/powerpoint/2010/main" val="1522651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28600" y="228600"/>
            <a:ext cx="8696325" cy="4737100"/>
          </a:xfrm>
          <a:prstGeom prst="roundRect">
            <a:avLst>
              <a:gd name="adj" fmla="val 1272"/>
            </a:avLst>
          </a:prstGeom>
          <a:solidFill>
            <a:srgbClr val="9EAD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14"/>
          <p:cNvSpPr>
            <a:spLocks/>
          </p:cNvSpPr>
          <p:nvPr/>
        </p:nvSpPr>
        <p:spPr bwMode="hidden">
          <a:xfrm>
            <a:off x="6046788" y="4203700"/>
            <a:ext cx="2876550" cy="714375"/>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8"/>
          <p:cNvSpPr>
            <a:spLocks/>
          </p:cNvSpPr>
          <p:nvPr/>
        </p:nvSpPr>
        <p:spPr bwMode="hidden">
          <a:xfrm>
            <a:off x="2619375" y="4075113"/>
            <a:ext cx="5545138" cy="850900"/>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22"/>
          <p:cNvSpPr>
            <a:spLocks/>
          </p:cNvSpPr>
          <p:nvPr/>
        </p:nvSpPr>
        <p:spPr bwMode="hidden">
          <a:xfrm>
            <a:off x="2828925" y="4087813"/>
            <a:ext cx="5467350" cy="77470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26"/>
          <p:cNvSpPr>
            <a:spLocks/>
          </p:cNvSpPr>
          <p:nvPr/>
        </p:nvSpPr>
        <p:spPr bwMode="hidden">
          <a:xfrm>
            <a:off x="5610225" y="4073525"/>
            <a:ext cx="3306763" cy="652463"/>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9" name="Freeform 10"/>
          <p:cNvSpPr>
            <a:spLocks/>
          </p:cNvSpPr>
          <p:nvPr/>
        </p:nvSpPr>
        <p:spPr bwMode="hidden">
          <a:xfrm>
            <a:off x="211138" y="4059238"/>
            <a:ext cx="8723312" cy="1328737"/>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0" name="Date Placeholder 3"/>
          <p:cNvSpPr>
            <a:spLocks noGrp="1"/>
          </p:cNvSpPr>
          <p:nvPr>
            <p:ph type="dt" sz="half" idx="10"/>
          </p:nvPr>
        </p:nvSpPr>
        <p:spPr/>
        <p:txBody>
          <a:bodyPr/>
          <a:lstStyle>
            <a:lvl1pPr>
              <a:defRPr/>
            </a:lvl1pPr>
          </a:lstStyle>
          <a:p>
            <a:pPr>
              <a:defRPr/>
            </a:pPr>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fld id="{A780A629-9E2A-45E3-934F-6883D09EB182}" type="slidenum">
              <a:rPr lang="en-US" altLang="en-US"/>
              <a:pPr/>
              <a:t>‹#›</a:t>
            </a:fld>
            <a:endParaRPr lang="en-US" altLang="en-US"/>
          </a:p>
        </p:txBody>
      </p:sp>
    </p:spTree>
    <p:extLst>
      <p:ext uri="{BB962C8B-B14F-4D97-AF65-F5344CB8AC3E}">
        <p14:creationId xmlns:p14="http://schemas.microsoft.com/office/powerpoint/2010/main" val="1631546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fld id="{7D07A55D-5027-4B2D-9FBC-5044DDCD6A4A}" type="slidenum">
              <a:rPr lang="en-US" altLang="en-US"/>
              <a:pPr/>
              <a:t>‹#›</a:t>
            </a:fld>
            <a:endParaRPr lang="en-US" altLang="en-US"/>
          </a:p>
        </p:txBody>
      </p:sp>
    </p:spTree>
    <p:extLst>
      <p:ext uri="{BB962C8B-B14F-4D97-AF65-F5344CB8AC3E}">
        <p14:creationId xmlns:p14="http://schemas.microsoft.com/office/powerpoint/2010/main" val="1962748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BD64431-84F1-4D87-8FBA-1E358441454E}" type="slidenum">
              <a:rPr lang="en-US" altLang="en-US"/>
              <a:pPr/>
              <a:t>‹#›</a:t>
            </a:fld>
            <a:endParaRPr lang="en-US" altLang="en-US"/>
          </a:p>
        </p:txBody>
      </p:sp>
    </p:spTree>
    <p:extLst>
      <p:ext uri="{BB962C8B-B14F-4D97-AF65-F5344CB8AC3E}">
        <p14:creationId xmlns:p14="http://schemas.microsoft.com/office/powerpoint/2010/main" val="2677002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FBA8446-6457-45CE-ADEF-8236EF81836A}" type="slidenum">
              <a:rPr lang="en-US" altLang="en-US"/>
              <a:pPr/>
              <a:t>‹#›</a:t>
            </a:fld>
            <a:endParaRPr lang="en-US" altLang="en-US"/>
          </a:p>
        </p:txBody>
      </p:sp>
    </p:spTree>
    <p:extLst>
      <p:ext uri="{BB962C8B-B14F-4D97-AF65-F5344CB8AC3E}">
        <p14:creationId xmlns:p14="http://schemas.microsoft.com/office/powerpoint/2010/main" val="2511471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28600" y="228600"/>
            <a:ext cx="8696325" cy="1427163"/>
          </a:xfrm>
          <a:prstGeom prst="roundRect">
            <a:avLst>
              <a:gd name="adj" fmla="val 7136"/>
            </a:avLst>
          </a:prstGeom>
          <a:solidFill>
            <a:srgbClr val="9EAD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83"/>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8"/>
            <p:cNvSpPr>
              <a:spLocks/>
            </p:cNvSpPr>
            <p:nvPr/>
          </p:nvSpPr>
          <p:spPr bwMode="hidden">
            <a:xfrm>
              <a:off x="-308667" y="4319028"/>
              <a:ext cx="8279020" cy="1208091"/>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22"/>
            <p:cNvSpPr>
              <a:spLocks/>
            </p:cNvSpPr>
            <p:nvPr/>
          </p:nvSpPr>
          <p:spPr bwMode="hidden">
            <a:xfrm>
              <a:off x="4286" y="4334834"/>
              <a:ext cx="8165219"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6"/>
            <p:cNvSpPr>
              <a:spLocks/>
            </p:cNvSpPr>
            <p:nvPr/>
          </p:nvSpPr>
          <p:spPr bwMode="hidden">
            <a:xfrm>
              <a:off x="4155651" y="4316769"/>
              <a:ext cx="4940859"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8" name="Freeform 88"/>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 name="Date Placeholder 1"/>
          <p:cNvSpPr>
            <a:spLocks noGrp="1"/>
          </p:cNvSpPr>
          <p:nvPr>
            <p:ph type="dt" sz="half" idx="10"/>
          </p:nvPr>
        </p:nvSpPr>
        <p:spPr/>
        <p:txBody>
          <a:bodyPr/>
          <a:lstStyle>
            <a:lvl1pPr>
              <a:defRPr/>
            </a:lvl1pPr>
          </a:lstStyle>
          <a:p>
            <a:pPr>
              <a:defRPr/>
            </a:pPr>
            <a:endParaRPr lang="en-US"/>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p:txBody>
          <a:bodyPr/>
          <a:lstStyle>
            <a:lvl1pPr>
              <a:defRPr/>
            </a:lvl1pPr>
          </a:lstStyle>
          <a:p>
            <a:fld id="{09EED29D-3D2C-4144-9BF7-BA727E7F1B9B}" type="slidenum">
              <a:rPr lang="en-US" altLang="en-US"/>
              <a:pPr/>
              <a:t>‹#›</a:t>
            </a:fld>
            <a:endParaRPr lang="en-US" altLang="en-US"/>
          </a:p>
        </p:txBody>
      </p:sp>
    </p:spTree>
    <p:extLst>
      <p:ext uri="{BB962C8B-B14F-4D97-AF65-F5344CB8AC3E}">
        <p14:creationId xmlns:p14="http://schemas.microsoft.com/office/powerpoint/2010/main" val="3359560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1427163"/>
          </a:xfrm>
          <a:prstGeom prst="roundRect">
            <a:avLst>
              <a:gd name="adj" fmla="val 7136"/>
            </a:avLst>
          </a:prstGeom>
          <a:solidFill>
            <a:srgbClr val="9EAD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p:cNvSpPr>
              <a:spLocks/>
            </p:cNvSpPr>
            <p:nvPr/>
          </p:nvSpPr>
          <p:spPr bwMode="hidden">
            <a:xfrm>
              <a:off x="-308538" y="4318998"/>
              <a:ext cx="8280254" cy="1208906"/>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p:cNvSpPr>
              <a:spLocks/>
            </p:cNvSpPr>
            <p:nvPr/>
          </p:nvSpPr>
          <p:spPr bwMode="hidden">
            <a:xfrm>
              <a:off x="4014" y="4334786"/>
              <a:ext cx="8164231" cy="1102902"/>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p:cNvSpPr>
              <a:spLocks/>
            </p:cNvSpPr>
            <p:nvPr/>
          </p:nvSpPr>
          <p:spPr bwMode="hidden">
            <a:xfrm>
              <a:off x="4157164" y="4316742"/>
              <a:ext cx="4939265" cy="926979"/>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88"/>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4"/>
          <p:cNvSpPr>
            <a:spLocks noGrp="1"/>
          </p:cNvSpPr>
          <p:nvPr>
            <p:ph type="dt" sz="half" idx="10"/>
          </p:nvPr>
        </p:nvSpPr>
        <p:spPr/>
        <p:txBody>
          <a:bodyPr/>
          <a:lstStyle>
            <a:lvl1pPr>
              <a:defRPr/>
            </a:lvl1pPr>
          </a:lstStyle>
          <a:p>
            <a:pPr>
              <a:defRPr/>
            </a:pPr>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fld id="{08041A09-0206-4115-9F14-83A42A190F3B}" type="slidenum">
              <a:rPr lang="en-US" altLang="en-US"/>
              <a:pPr/>
              <a:t>‹#›</a:t>
            </a:fld>
            <a:endParaRPr lang="en-US" altLang="en-US"/>
          </a:p>
        </p:txBody>
      </p:sp>
    </p:spTree>
    <p:extLst>
      <p:ext uri="{BB962C8B-B14F-4D97-AF65-F5344CB8AC3E}">
        <p14:creationId xmlns:p14="http://schemas.microsoft.com/office/powerpoint/2010/main" val="2575137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BD5693A1-EC37-4852-8C02-C2A3B2A7CB3C}" type="slidenum">
              <a:rPr lang="en-US" altLang="en-US"/>
              <a:pPr/>
              <a:t>‹#›</a:t>
            </a:fld>
            <a:endParaRPr lang="en-US" altLang="en-US"/>
          </a:p>
        </p:txBody>
      </p:sp>
    </p:spTree>
    <p:extLst>
      <p:ext uri="{BB962C8B-B14F-4D97-AF65-F5344CB8AC3E}">
        <p14:creationId xmlns:p14="http://schemas.microsoft.com/office/powerpoint/2010/main" val="3900059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a:solidFill>
                  <a:schemeClr val="tx2"/>
                </a:solidFill>
                <a:latin typeface="Times"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b="0" i="0" u="none">
                <a:solidFill>
                  <a:schemeClr val="tx2"/>
                </a:solidFill>
                <a:latin typeface="Times"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chemeClr val="tx2"/>
                </a:solidFill>
              </a:defRPr>
            </a:lvl1pPr>
          </a:lstStyle>
          <a:p>
            <a:fld id="{C16D70B6-D207-4B17-B6A1-0FCCE2721F58}" type="slidenum">
              <a:rPr lang="en-US" altLang="en-US"/>
              <a:pPr/>
              <a:t>‹#›</a:t>
            </a:fld>
            <a:endParaRPr lang="en-US" altLang="en-US"/>
          </a:p>
        </p:txBody>
      </p:sp>
      <p:sp>
        <p:nvSpPr>
          <p:cNvPr id="1029" name="Text Placeholder 2"/>
          <p:cNvSpPr>
            <a:spLocks noGrp="1"/>
          </p:cNvSpPr>
          <p:nvPr>
            <p:ph type="body" idx="1"/>
          </p:nvPr>
        </p:nvSpPr>
        <p:spPr bwMode="auto">
          <a:xfrm>
            <a:off x="2667000" y="2667000"/>
            <a:ext cx="5503863"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4" descr="Ideas_logofinalJ"/>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57200" y="5715000"/>
            <a:ext cx="91916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Rounded Rectangle 76"/>
          <p:cNvSpPr/>
          <p:nvPr userDrawn="1"/>
        </p:nvSpPr>
        <p:spPr>
          <a:xfrm rot="16200000" flipH="1" flipV="1">
            <a:off x="-2514600" y="2514600"/>
            <a:ext cx="6858000" cy="1828800"/>
          </a:xfrm>
          <a:prstGeom prst="roundRect">
            <a:avLst>
              <a:gd name="adj" fmla="val 1272"/>
            </a:avLst>
          </a:prstGeom>
          <a:solidFill>
            <a:srgbClr val="9EAD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32" name="Group 15"/>
          <p:cNvGrpSpPr>
            <a:grpSpLocks noChangeAspect="1"/>
          </p:cNvGrpSpPr>
          <p:nvPr userDrawn="1"/>
        </p:nvGrpSpPr>
        <p:grpSpPr bwMode="auto">
          <a:xfrm rot="5400000" flipV="1">
            <a:off x="-2230437" y="2611437"/>
            <a:ext cx="6858000" cy="1635125"/>
            <a:chOff x="-3905251" y="4294188"/>
            <a:chExt cx="13027839" cy="1892300"/>
          </a:xfrm>
        </p:grpSpPr>
        <p:sp>
          <p:nvSpPr>
            <p:cNvPr id="1034" name="Freeform 14"/>
            <p:cNvSpPr>
              <a:spLocks/>
            </p:cNvSpPr>
            <p:nvPr/>
          </p:nvSpPr>
          <p:spPr bwMode="hidden">
            <a:xfrm>
              <a:off x="4810132" y="4483419"/>
              <a:ext cx="4294362" cy="101596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18"/>
            <p:cNvSpPr>
              <a:spLocks/>
            </p:cNvSpPr>
            <p:nvPr/>
          </p:nvSpPr>
          <p:spPr bwMode="hidden">
            <a:xfrm>
              <a:off x="-310532" y="4318071"/>
              <a:ext cx="8281122" cy="1208867"/>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22"/>
            <p:cNvSpPr>
              <a:spLocks/>
            </p:cNvSpPr>
            <p:nvPr/>
          </p:nvSpPr>
          <p:spPr bwMode="hidden">
            <a:xfrm>
              <a:off x="3102" y="4334605"/>
              <a:ext cx="8166525" cy="1102311"/>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7" name="Freeform 26"/>
            <p:cNvSpPr>
              <a:spLocks/>
            </p:cNvSpPr>
            <p:nvPr/>
          </p:nvSpPr>
          <p:spPr bwMode="hidden">
            <a:xfrm>
              <a:off x="4155726" y="4299700"/>
              <a:ext cx="4939722" cy="927778"/>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38" name="Freeform 10"/>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33"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Master title style</a:t>
            </a:r>
          </a:p>
        </p:txBody>
      </p:sp>
    </p:spTree>
  </p:cSld>
  <p:clrMap bg1="lt1" tx1="dk1" bg2="lt2" tx2="dk2" accent1="accent1" accent2="accent2" accent3="accent3" accent4="accent4" accent5="accent5" accent6="accent6" hlink="hlink" folHlink="folHlink"/>
  <p:sldLayoutIdLst>
    <p:sldLayoutId id="2147484603" r:id="rId1"/>
    <p:sldLayoutId id="2147484598" r:id="rId2"/>
    <p:sldLayoutId id="2147484604" r:id="rId3"/>
    <p:sldLayoutId id="2147484599" r:id="rId4"/>
    <p:sldLayoutId id="2147484600" r:id="rId5"/>
    <p:sldLayoutId id="2147484601" r:id="rId6"/>
    <p:sldLayoutId id="2147484605" r:id="rId7"/>
    <p:sldLayoutId id="2147484606" r:id="rId8"/>
    <p:sldLayoutId id="2147484607" r:id="rId9"/>
    <p:sldLayoutId id="2147484602" r:id="rId10"/>
    <p:sldLayoutId id="2147484608" r:id="rId11"/>
  </p:sldLayoutIdLst>
  <p:hf hdr="0" ftr="0" dt="0"/>
  <p:txStyles>
    <p:titleStyle>
      <a:lvl1pPr algn="ctr" rtl="0" eaLnBrk="0" fontAlgn="base" hangingPunct="0">
        <a:spcBef>
          <a:spcPct val="0"/>
        </a:spcBef>
        <a:spcAft>
          <a:spcPct val="0"/>
        </a:spcAft>
        <a:defRPr sz="4400" b="0" i="0" u="none" kern="1200">
          <a:solidFill>
            <a:srgbClr val="192970"/>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192970"/>
          </a:solidFill>
          <a:latin typeface="Candara" charset="0"/>
          <a:ea typeface="MS PGothic" pitchFamily="34" charset="-128"/>
          <a:cs typeface="ＭＳ Ｐゴシック" charset="0"/>
        </a:defRPr>
      </a:lvl2pPr>
      <a:lvl3pPr algn="ctr" rtl="0" eaLnBrk="0" fontAlgn="base" hangingPunct="0">
        <a:spcBef>
          <a:spcPct val="0"/>
        </a:spcBef>
        <a:spcAft>
          <a:spcPct val="0"/>
        </a:spcAft>
        <a:defRPr sz="4400">
          <a:solidFill>
            <a:srgbClr val="192970"/>
          </a:solidFill>
          <a:latin typeface="Candara" charset="0"/>
          <a:ea typeface="MS PGothic" pitchFamily="34" charset="-128"/>
          <a:cs typeface="ＭＳ Ｐゴシック" charset="0"/>
        </a:defRPr>
      </a:lvl3pPr>
      <a:lvl4pPr algn="ctr" rtl="0" eaLnBrk="0" fontAlgn="base" hangingPunct="0">
        <a:spcBef>
          <a:spcPct val="0"/>
        </a:spcBef>
        <a:spcAft>
          <a:spcPct val="0"/>
        </a:spcAft>
        <a:defRPr sz="4400">
          <a:solidFill>
            <a:srgbClr val="192970"/>
          </a:solidFill>
          <a:latin typeface="Candara" charset="0"/>
          <a:ea typeface="MS PGothic" pitchFamily="34" charset="-128"/>
          <a:cs typeface="ＭＳ Ｐゴシック" charset="0"/>
        </a:defRPr>
      </a:lvl4pPr>
      <a:lvl5pPr algn="ctr" rtl="0" eaLnBrk="0" fontAlgn="base" hangingPunct="0">
        <a:spcBef>
          <a:spcPct val="0"/>
        </a:spcBef>
        <a:spcAft>
          <a:spcPct val="0"/>
        </a:spcAft>
        <a:defRPr sz="4400">
          <a:solidFill>
            <a:srgbClr val="192970"/>
          </a:solidFill>
          <a:latin typeface="Candara" charset="0"/>
          <a:ea typeface="MS PGothic"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rgbClr val="369CCA"/>
        </a:buClr>
        <a:buSzPct val="100000"/>
        <a:buFont typeface="Wingdings" pitchFamily="2" charset="2"/>
        <a:buChar char="Ø"/>
        <a:defRPr sz="2400" kern="1200">
          <a:solidFill>
            <a:srgbClr val="13182F"/>
          </a:solidFill>
          <a:latin typeface="+mn-lt"/>
          <a:ea typeface="MS PGothic" pitchFamily="34" charset="-128"/>
          <a:cs typeface="ＭＳ Ｐゴシック" charset="0"/>
        </a:defRPr>
      </a:lvl1pPr>
      <a:lvl2pPr marL="576263" indent="-273050" algn="l" rtl="0" eaLnBrk="0" fontAlgn="base" hangingPunct="0">
        <a:spcBef>
          <a:spcPct val="20000"/>
        </a:spcBef>
        <a:spcAft>
          <a:spcPct val="0"/>
        </a:spcAft>
        <a:buClr>
          <a:srgbClr val="369CCA"/>
        </a:buClr>
        <a:buSzPct val="100000"/>
        <a:buFont typeface="Wingdings" pitchFamily="2" charset="2"/>
        <a:buChar char="Ø"/>
        <a:defRPr sz="2200" kern="1200">
          <a:solidFill>
            <a:srgbClr val="13182F"/>
          </a:solidFill>
          <a:latin typeface="+mn-lt"/>
          <a:ea typeface="MS PGothic" pitchFamily="34" charset="-128"/>
          <a:cs typeface="+mn-cs"/>
        </a:defRPr>
      </a:lvl2pPr>
      <a:lvl3pPr marL="855663" indent="-228600" algn="l" rtl="0" eaLnBrk="0" fontAlgn="base" hangingPunct="0">
        <a:spcBef>
          <a:spcPct val="20000"/>
        </a:spcBef>
        <a:spcAft>
          <a:spcPct val="0"/>
        </a:spcAft>
        <a:buClr>
          <a:srgbClr val="369CCA"/>
        </a:buClr>
        <a:buSzPct val="100000"/>
        <a:buFont typeface="Wingdings" pitchFamily="2" charset="2"/>
        <a:buChar char="Ø"/>
        <a:defRPr sz="2000" kern="1200">
          <a:solidFill>
            <a:srgbClr val="13182F"/>
          </a:solidFill>
          <a:latin typeface="+mn-lt"/>
          <a:ea typeface="MS PGothic" pitchFamily="34" charset="-128"/>
          <a:cs typeface="+mn-cs"/>
        </a:defRPr>
      </a:lvl3pPr>
      <a:lvl4pPr marL="1143000" indent="-228600" algn="l" rtl="0" eaLnBrk="0" fontAlgn="base" hangingPunct="0">
        <a:spcBef>
          <a:spcPct val="20000"/>
        </a:spcBef>
        <a:spcAft>
          <a:spcPct val="0"/>
        </a:spcAft>
        <a:buClr>
          <a:srgbClr val="369CCA"/>
        </a:buClr>
        <a:buSzPct val="100000"/>
        <a:buFont typeface="Wingdings" pitchFamily="2" charset="2"/>
        <a:buChar char="Ø"/>
        <a:defRPr kern="1200">
          <a:solidFill>
            <a:srgbClr val="13182F"/>
          </a:solidFill>
          <a:latin typeface="+mn-lt"/>
          <a:ea typeface="MS PGothic" pitchFamily="34" charset="-128"/>
          <a:cs typeface="+mn-cs"/>
        </a:defRPr>
      </a:lvl4pPr>
      <a:lvl5pPr marL="1462088" indent="-228600" algn="l" rtl="0" eaLnBrk="0" fontAlgn="base" hangingPunct="0">
        <a:spcBef>
          <a:spcPct val="20000"/>
        </a:spcBef>
        <a:spcAft>
          <a:spcPct val="0"/>
        </a:spcAft>
        <a:buClr>
          <a:srgbClr val="369CCA"/>
        </a:buClr>
        <a:buSzPct val="100000"/>
        <a:buFont typeface="Wingdings" pitchFamily="2" charset="2"/>
        <a:buChar char="Ø"/>
        <a:defRPr sz="1600" kern="1200">
          <a:solidFill>
            <a:srgbClr val="13182F"/>
          </a:solidFill>
          <a:latin typeface="+mn-lt"/>
          <a:ea typeface="MS PGothic" pitchFamily="34" charset="-128"/>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457200" y="1371600"/>
            <a:ext cx="3810000" cy="1252538"/>
          </a:xfrm>
        </p:spPr>
        <p:txBody>
          <a:bodyPr/>
          <a:lstStyle/>
          <a:p>
            <a:r>
              <a:rPr lang="en-US" altLang="en-US" b="1" dirty="0">
                <a:solidFill>
                  <a:srgbClr val="13182F"/>
                </a:solidFill>
              </a:rPr>
              <a:t>Early Literacy Learning </a:t>
            </a:r>
            <a:endParaRPr lang="en-US" altLang="en-US" dirty="0"/>
          </a:p>
        </p:txBody>
      </p:sp>
      <p:pic>
        <p:nvPicPr>
          <p:cNvPr id="10243" name="Picture Placeholder 9" descr="Child with book"/>
          <p:cNvPicPr>
            <a:picLocks noGrp="1" noChangeAspect="1"/>
          </p:cNvPicPr>
          <p:nvPr>
            <p:ph type="pic" idx="4294967295"/>
          </p:nvPr>
        </p:nvPicPr>
        <p:blipFill>
          <a:blip r:embed="rId2">
            <a:extLst>
              <a:ext uri="{28A0092B-C50C-407E-A947-70E740481C1C}">
                <a14:useLocalDpi xmlns:a14="http://schemas.microsoft.com/office/drawing/2010/main" val="0"/>
              </a:ext>
            </a:extLst>
          </a:blip>
          <a:srcRect t="24779" b="24779"/>
          <a:stretch>
            <a:fillRect/>
          </a:stretch>
        </p:blipFill>
        <p:spPr>
          <a:xfrm>
            <a:off x="4648200" y="2133600"/>
            <a:ext cx="3900488" cy="3276600"/>
          </a:xfrm>
          <a:ln w="38100">
            <a:solidFill>
              <a:schemeClr val="tx1"/>
            </a:solidFill>
            <a:miter lim="800000"/>
            <a:headEnd/>
            <a:tailEnd/>
          </a:ln>
        </p:spPr>
      </p:pic>
      <p:pic>
        <p:nvPicPr>
          <p:cNvPr id="10244" name="Picture 1" descr="Cartoon of infant and toddler sitting on floor. The infant has a book in his mouth. Toddler asks &quot;Is that a good book?&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24200"/>
            <a:ext cx="3238500" cy="2971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09EED29D-3D2C-4144-9BF7-BA727E7F1B9B}" type="slidenum">
              <a:rPr lang="en-US" altLang="en-US" smtClean="0"/>
              <a:pPr/>
              <a:t>1</a:t>
            </a:fld>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DAE6F6"/>
        </a:solidFill>
        <a:effectLst/>
      </p:bgPr>
    </p:bg>
    <p:spTree>
      <p:nvGrpSpPr>
        <p:cNvPr id="1" name=""/>
        <p:cNvGrpSpPr/>
        <p:nvPr/>
      </p:nvGrpSpPr>
      <p:grpSpPr>
        <a:xfrm>
          <a:off x="0" y="0"/>
          <a:ext cx="0" cy="0"/>
          <a:chOff x="0" y="0"/>
          <a:chExt cx="0" cy="0"/>
        </a:xfrm>
      </p:grpSpPr>
      <p:sp>
        <p:nvSpPr>
          <p:cNvPr id="25602" name="Title 1"/>
          <p:cNvSpPr>
            <a:spLocks noGrp="1"/>
          </p:cNvSpPr>
          <p:nvPr>
            <p:ph type="title"/>
          </p:nvPr>
        </p:nvSpPr>
        <p:spPr>
          <a:xfrm>
            <a:off x="0" y="277813"/>
            <a:ext cx="9144000" cy="1017587"/>
          </a:xfrm>
        </p:spPr>
        <p:txBody>
          <a:bodyPr/>
          <a:lstStyle/>
          <a:p>
            <a:r>
              <a:rPr lang="en-US" altLang="en-US" sz="3600" b="1" dirty="0"/>
              <a:t>Exposure to Writing Materials: </a:t>
            </a:r>
            <a:r>
              <a:rPr lang="en-US" altLang="en-US" sz="3600" b="1" dirty="0" err="1"/>
              <a:t>Brailler</a:t>
            </a:r>
            <a:r>
              <a:rPr lang="en-US" altLang="en-US" sz="3600" b="1" dirty="0"/>
              <a:t> </a:t>
            </a:r>
          </a:p>
        </p:txBody>
      </p:sp>
      <p:pic>
        <p:nvPicPr>
          <p:cNvPr id="25603" name="Content Placeholder 3" descr="Brailler with tactile label on the side of it."/>
          <p:cNvPicPr>
            <a:picLocks noGrp="1" noChangeAspect="1"/>
          </p:cNvPicPr>
          <p:nvPr>
            <p:ph idx="1"/>
          </p:nvPr>
        </p:nvPicPr>
        <p:blipFill>
          <a:blip r:embed="rId2">
            <a:extLst>
              <a:ext uri="{28A0092B-C50C-407E-A947-70E740481C1C}">
                <a14:useLocalDpi xmlns:a14="http://schemas.microsoft.com/office/drawing/2010/main" val="0"/>
              </a:ext>
            </a:extLst>
          </a:blip>
          <a:srcRect l="6667" t="6007"/>
          <a:stretch>
            <a:fillRect/>
          </a:stretch>
        </p:blipFill>
        <p:spPr>
          <a:xfrm>
            <a:off x="1676400" y="1411288"/>
            <a:ext cx="5410200" cy="4692650"/>
          </a:xfrm>
          <a:ln w="28575">
            <a:solidFill>
              <a:srgbClr val="500050"/>
            </a:solidFill>
            <a:miter lim="800000"/>
            <a:headEnd/>
            <a:tailEnd/>
          </a:ln>
        </p:spPr>
      </p:pic>
      <p:sp>
        <p:nvSpPr>
          <p:cNvPr id="2" name="Slide Number Placeholder 1"/>
          <p:cNvSpPr>
            <a:spLocks noGrp="1"/>
          </p:cNvSpPr>
          <p:nvPr>
            <p:ph type="sldNum" sz="quarter" idx="12"/>
          </p:nvPr>
        </p:nvSpPr>
        <p:spPr/>
        <p:txBody>
          <a:bodyPr/>
          <a:lstStyle/>
          <a:p>
            <a:fld id="{4088DFC7-9ECF-4399-9E2F-1F45366D9BD2}" type="slidenum">
              <a:rPr lang="en-US" altLang="en-US" smtClean="0"/>
              <a:pPr/>
              <a:t>10</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DAE6F6"/>
        </a:soli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a:xfrm>
            <a:off x="381000" y="277813"/>
            <a:ext cx="8305800" cy="788987"/>
          </a:xfrm>
        </p:spPr>
        <p:txBody>
          <a:bodyPr/>
          <a:lstStyle/>
          <a:p>
            <a:r>
              <a:rPr lang="en-US" altLang="en-US" sz="4000" b="1" dirty="0"/>
              <a:t>Exposure to Print: Labels (1 of 3)</a:t>
            </a:r>
          </a:p>
        </p:txBody>
      </p:sp>
      <p:pic>
        <p:nvPicPr>
          <p:cNvPr id="26627" name="Content Placeholder 3" descr="Labels for backpacks with photos and tactile."/>
          <p:cNvPicPr>
            <a:picLocks noGrp="1" noChangeAspect="1"/>
          </p:cNvPicPr>
          <p:nvPr>
            <p:ph idx="1"/>
          </p:nvPr>
        </p:nvPicPr>
        <p:blipFill>
          <a:blip r:embed="rId2">
            <a:extLst>
              <a:ext uri="{28A0092B-C50C-407E-A947-70E740481C1C}">
                <a14:useLocalDpi xmlns:a14="http://schemas.microsoft.com/office/drawing/2010/main" val="0"/>
              </a:ext>
            </a:extLst>
          </a:blip>
          <a:srcRect t="15137" r="6131"/>
          <a:stretch>
            <a:fillRect/>
          </a:stretch>
        </p:blipFill>
        <p:spPr>
          <a:xfrm>
            <a:off x="381000" y="1371600"/>
            <a:ext cx="3984625" cy="4835525"/>
          </a:xfrm>
          <a:ln w="28575">
            <a:solidFill>
              <a:srgbClr val="500050"/>
            </a:solidFill>
            <a:miter lim="800000"/>
            <a:headEnd/>
            <a:tailEnd/>
          </a:ln>
        </p:spPr>
      </p:pic>
      <p:pic>
        <p:nvPicPr>
          <p:cNvPr id="26628" name="Content Placeholder 5" descr="Label for cubby with text and tactil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19200"/>
            <a:ext cx="3733800" cy="5006975"/>
          </a:xfrm>
          <a:prstGeom prst="rect">
            <a:avLst/>
          </a:prstGeom>
          <a:noFill/>
          <a:ln w="28575">
            <a:solidFill>
              <a:srgbClr val="500050"/>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088DFC7-9ECF-4399-9E2F-1F45366D9BD2}" type="slidenum">
              <a:rPr lang="en-US" altLang="en-US" smtClean="0"/>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DAE6F6"/>
        </a:solid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a:xfrm>
            <a:off x="381000" y="277813"/>
            <a:ext cx="8305800" cy="788987"/>
          </a:xfrm>
        </p:spPr>
        <p:txBody>
          <a:bodyPr/>
          <a:lstStyle/>
          <a:p>
            <a:r>
              <a:rPr lang="en-US" altLang="en-US" sz="4000" b="1" dirty="0"/>
              <a:t>Exposure to Print: Labels (2 of 3)</a:t>
            </a:r>
          </a:p>
        </p:txBody>
      </p:sp>
      <p:pic>
        <p:nvPicPr>
          <p:cNvPr id="27651" name="Content Placeholder 3" descr="Chairs labeled with text and tactile."/>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41350" y="1371600"/>
            <a:ext cx="7937500" cy="4759325"/>
          </a:xfrm>
          <a:ln w="28575">
            <a:solidFill>
              <a:srgbClr val="500050"/>
            </a:solidFill>
            <a:miter lim="800000"/>
            <a:headEnd/>
            <a:tailEnd/>
          </a:ln>
        </p:spPr>
      </p:pic>
      <p:sp>
        <p:nvSpPr>
          <p:cNvPr id="2" name="Slide Number Placeholder 1"/>
          <p:cNvSpPr>
            <a:spLocks noGrp="1"/>
          </p:cNvSpPr>
          <p:nvPr>
            <p:ph type="sldNum" sz="quarter" idx="12"/>
          </p:nvPr>
        </p:nvSpPr>
        <p:spPr/>
        <p:txBody>
          <a:bodyPr/>
          <a:lstStyle/>
          <a:p>
            <a:fld id="{4088DFC7-9ECF-4399-9E2F-1F45366D9BD2}" type="slidenum">
              <a:rPr lang="en-US" altLang="en-US" smtClean="0"/>
              <a:pPr/>
              <a:t>12</a:t>
            </a:fld>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DAE6F6"/>
        </a:solidFill>
        <a:effectLst/>
      </p:bgPr>
    </p:bg>
    <p:spTree>
      <p:nvGrpSpPr>
        <p:cNvPr id="1" name=""/>
        <p:cNvGrpSpPr/>
        <p:nvPr/>
      </p:nvGrpSpPr>
      <p:grpSpPr>
        <a:xfrm>
          <a:off x="0" y="0"/>
          <a:ext cx="0" cy="0"/>
          <a:chOff x="0" y="0"/>
          <a:chExt cx="0" cy="0"/>
        </a:xfrm>
      </p:grpSpPr>
      <p:sp>
        <p:nvSpPr>
          <p:cNvPr id="28674" name="Title 3"/>
          <p:cNvSpPr>
            <a:spLocks noGrp="1"/>
          </p:cNvSpPr>
          <p:nvPr>
            <p:ph type="title"/>
          </p:nvPr>
        </p:nvSpPr>
        <p:spPr>
          <a:xfrm>
            <a:off x="457200" y="277813"/>
            <a:ext cx="8229600" cy="560387"/>
          </a:xfrm>
        </p:spPr>
        <p:txBody>
          <a:bodyPr/>
          <a:lstStyle/>
          <a:p>
            <a:r>
              <a:rPr lang="en-US" altLang="en-US" sz="4000" b="1" dirty="0"/>
              <a:t>Exposure to Print: Labels (3 of 3)</a:t>
            </a:r>
          </a:p>
        </p:txBody>
      </p:sp>
      <p:pic>
        <p:nvPicPr>
          <p:cNvPr id="28675" name="Content Placeholder 3" descr="Labels for bins"/>
          <p:cNvPicPr>
            <a:picLocks noChangeAspect="1"/>
          </p:cNvPicPr>
          <p:nvPr/>
        </p:nvPicPr>
        <p:blipFill>
          <a:blip r:embed="rId2">
            <a:extLst>
              <a:ext uri="{28A0092B-C50C-407E-A947-70E740481C1C}">
                <a14:useLocalDpi xmlns:a14="http://schemas.microsoft.com/office/drawing/2010/main" val="0"/>
              </a:ext>
            </a:extLst>
          </a:blip>
          <a:srcRect b="4561"/>
          <a:stretch>
            <a:fillRect/>
          </a:stretch>
        </p:blipFill>
        <p:spPr bwMode="auto">
          <a:xfrm>
            <a:off x="990600" y="1066800"/>
            <a:ext cx="7451725" cy="5334000"/>
          </a:xfrm>
          <a:prstGeom prst="rect">
            <a:avLst/>
          </a:prstGeom>
          <a:noFill/>
          <a:ln w="28575">
            <a:solidFill>
              <a:srgbClr val="500050"/>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FBA8446-6457-45CE-ADEF-8236EF81836A}" type="slidenum">
              <a:rPr lang="en-US" altLang="en-US" smtClean="0"/>
              <a:pPr/>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DAE6F6"/>
        </a:solid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82563"/>
            <a:ext cx="8229600" cy="1252537"/>
          </a:xfrm>
        </p:spPr>
        <p:txBody>
          <a:bodyPr/>
          <a:lstStyle/>
          <a:p>
            <a:r>
              <a:rPr lang="en-US" altLang="en-US" b="1" dirty="0"/>
              <a:t>Exposure to Print: Books (1 of 5)</a:t>
            </a:r>
            <a:br>
              <a:rPr lang="en-US" altLang="en-US" b="1" dirty="0"/>
            </a:br>
            <a:endParaRPr lang="en-US" altLang="en-US" b="1" dirty="0"/>
          </a:p>
        </p:txBody>
      </p:sp>
      <p:sp>
        <p:nvSpPr>
          <p:cNvPr id="29699" name="Content Placeholder 2"/>
          <p:cNvSpPr>
            <a:spLocks noGrp="1"/>
          </p:cNvSpPr>
          <p:nvPr>
            <p:ph sz="quarter" idx="13"/>
          </p:nvPr>
        </p:nvSpPr>
        <p:spPr>
          <a:xfrm>
            <a:off x="949325" y="1079500"/>
            <a:ext cx="7245350" cy="466725"/>
          </a:xfrm>
          <a:solidFill>
            <a:srgbClr val="500050"/>
          </a:solidFill>
        </p:spPr>
        <p:txBody>
          <a:bodyPr/>
          <a:lstStyle/>
          <a:p>
            <a:pPr marL="0" indent="0" algn="ctr">
              <a:buFont typeface="Wingdings" pitchFamily="2" charset="2"/>
              <a:buNone/>
            </a:pPr>
            <a:r>
              <a:rPr lang="en-US" altLang="en-US" b="1" dirty="0">
                <a:solidFill>
                  <a:schemeClr val="bg1"/>
                </a:solidFill>
              </a:rPr>
              <a:t>Board book with simple pictures</a:t>
            </a:r>
            <a:endParaRPr lang="en-US" altLang="en-US" dirty="0"/>
          </a:p>
        </p:txBody>
      </p:sp>
      <p:pic>
        <p:nvPicPr>
          <p:cNvPr id="29700" name="Picture 4" descr="Board book with the word purple. Showing purple pillow and purple booties.&#10;"/>
          <p:cNvPicPr>
            <a:picLocks noChangeAspect="1" noChangeArrowheads="1"/>
          </p:cNvPicPr>
          <p:nvPr/>
        </p:nvPicPr>
        <p:blipFill>
          <a:blip r:embed="rId2">
            <a:extLst>
              <a:ext uri="{28A0092B-C50C-407E-A947-70E740481C1C}">
                <a14:useLocalDpi xmlns:a14="http://schemas.microsoft.com/office/drawing/2010/main" val="0"/>
              </a:ext>
            </a:extLst>
          </a:blip>
          <a:srcRect t="6473"/>
          <a:stretch>
            <a:fillRect/>
          </a:stretch>
        </p:blipFill>
        <p:spPr bwMode="auto">
          <a:xfrm>
            <a:off x="1447800" y="1752600"/>
            <a:ext cx="6248400" cy="4403725"/>
          </a:xfrm>
          <a:prstGeom prst="rect">
            <a:avLst/>
          </a:prstGeom>
          <a:noFill/>
          <a:ln w="38100">
            <a:solidFill>
              <a:srgbClr val="500050"/>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7"/>
          </p:nvPr>
        </p:nvSpPr>
        <p:spPr/>
        <p:txBody>
          <a:bodyPr/>
          <a:lstStyle/>
          <a:p>
            <a:fld id="{7D07A55D-5027-4B2D-9FBC-5044DDCD6A4A}" type="slidenum">
              <a:rPr lang="en-US" altLang="en-US" smtClean="0"/>
              <a:pPr/>
              <a:t>14</a:t>
            </a:fld>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DAE6F6"/>
        </a:solid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a:xfrm>
            <a:off x="381000" y="576263"/>
            <a:ext cx="8229600" cy="1252537"/>
          </a:xfrm>
        </p:spPr>
        <p:txBody>
          <a:bodyPr/>
          <a:lstStyle/>
          <a:p>
            <a:r>
              <a:rPr lang="en-US" altLang="en-US" b="1" dirty="0"/>
              <a:t>Exposure to Print: Books (2 of 5)</a:t>
            </a:r>
            <a:br>
              <a:rPr lang="en-US" altLang="en-US" b="1" dirty="0"/>
            </a:br>
            <a:br>
              <a:rPr lang="en-US" altLang="en-US" b="1" dirty="0"/>
            </a:br>
            <a:endParaRPr lang="en-US" altLang="en-US" b="1" dirty="0"/>
          </a:p>
        </p:txBody>
      </p:sp>
      <p:sp>
        <p:nvSpPr>
          <p:cNvPr id="2" name="Content Placeholder 1"/>
          <p:cNvSpPr>
            <a:spLocks noGrp="1"/>
          </p:cNvSpPr>
          <p:nvPr>
            <p:ph sz="quarter" idx="13"/>
          </p:nvPr>
        </p:nvSpPr>
        <p:spPr>
          <a:xfrm>
            <a:off x="1295400" y="1135063"/>
            <a:ext cx="6583363" cy="533400"/>
          </a:xfrm>
          <a:solidFill>
            <a:srgbClr val="500050"/>
          </a:solidFill>
        </p:spPr>
        <p:txBody>
          <a:bodyPr/>
          <a:lstStyle/>
          <a:p>
            <a:pPr marL="0" indent="0" algn="ctr">
              <a:buFont typeface="Wingdings" pitchFamily="2" charset="2"/>
              <a:buNone/>
              <a:defRPr/>
            </a:pPr>
            <a:r>
              <a:rPr lang="en-US" altLang="en-US" b="1" dirty="0">
                <a:solidFill>
                  <a:schemeClr val="bg1"/>
                </a:solidFill>
              </a:rPr>
              <a:t>Touch and Feel book with simple pictures </a:t>
            </a:r>
          </a:p>
          <a:p>
            <a:pPr algn="ctr">
              <a:defRPr/>
            </a:pPr>
            <a:endParaRPr lang="en-US" dirty="0"/>
          </a:p>
        </p:txBody>
      </p:sp>
      <p:pic>
        <p:nvPicPr>
          <p:cNvPr id="30724" name="Picture 3" descr="Board book with the word yellow. Showing a yellow balloon and a yellow duck. A duck toy is sitting next to book."/>
          <p:cNvPicPr>
            <a:picLocks noChangeAspect="1" noChangeArrowheads="1"/>
          </p:cNvPicPr>
          <p:nvPr/>
        </p:nvPicPr>
        <p:blipFill>
          <a:blip r:embed="rId2">
            <a:extLst>
              <a:ext uri="{28A0092B-C50C-407E-A947-70E740481C1C}">
                <a14:useLocalDpi xmlns:a14="http://schemas.microsoft.com/office/drawing/2010/main" val="0"/>
              </a:ext>
            </a:extLst>
          </a:blip>
          <a:srcRect t="10805"/>
          <a:stretch>
            <a:fillRect/>
          </a:stretch>
        </p:blipFill>
        <p:spPr bwMode="auto">
          <a:xfrm>
            <a:off x="1295400" y="2057400"/>
            <a:ext cx="6583363" cy="4403725"/>
          </a:xfrm>
          <a:prstGeom prst="rect">
            <a:avLst/>
          </a:prstGeom>
          <a:noFill/>
          <a:ln w="38100">
            <a:solidFill>
              <a:srgbClr val="500050"/>
            </a:solidFill>
            <a:miter lim="800000"/>
            <a:headEnd/>
            <a:tailEnd/>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7"/>
          </p:nvPr>
        </p:nvSpPr>
        <p:spPr/>
        <p:txBody>
          <a:bodyPr/>
          <a:lstStyle/>
          <a:p>
            <a:fld id="{7D07A55D-5027-4B2D-9FBC-5044DDCD6A4A}" type="slidenum">
              <a:rPr lang="en-US" altLang="en-US" smtClean="0"/>
              <a:pPr/>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DAE6F6"/>
        </a:solidFill>
        <a:effectLst/>
      </p:bgPr>
    </p:bg>
    <p:spTree>
      <p:nvGrpSpPr>
        <p:cNvPr id="1" name=""/>
        <p:cNvGrpSpPr/>
        <p:nvPr/>
      </p:nvGrpSpPr>
      <p:grpSpPr>
        <a:xfrm>
          <a:off x="0" y="0"/>
          <a:ext cx="0" cy="0"/>
          <a:chOff x="0" y="0"/>
          <a:chExt cx="0" cy="0"/>
        </a:xfrm>
      </p:grpSpPr>
      <p:sp>
        <p:nvSpPr>
          <p:cNvPr id="31746" name="Title 1"/>
          <p:cNvSpPr>
            <a:spLocks noGrp="1"/>
          </p:cNvSpPr>
          <p:nvPr>
            <p:ph type="title"/>
          </p:nvPr>
        </p:nvSpPr>
        <p:spPr>
          <a:xfrm>
            <a:off x="458788" y="180975"/>
            <a:ext cx="8229600" cy="1252538"/>
          </a:xfrm>
        </p:spPr>
        <p:txBody>
          <a:bodyPr/>
          <a:lstStyle/>
          <a:p>
            <a:r>
              <a:rPr lang="en-US" altLang="en-US" b="1" dirty="0"/>
              <a:t>Exposure to Print: Books (3 of 5)</a:t>
            </a:r>
            <a:br>
              <a:rPr lang="en-US" altLang="en-US" b="1" dirty="0"/>
            </a:br>
            <a:endParaRPr lang="en-US" altLang="en-US" b="1" dirty="0"/>
          </a:p>
        </p:txBody>
      </p:sp>
      <p:sp>
        <p:nvSpPr>
          <p:cNvPr id="4" name="Content Placeholder 3"/>
          <p:cNvSpPr>
            <a:spLocks noGrp="1"/>
          </p:cNvSpPr>
          <p:nvPr>
            <p:ph sz="quarter" idx="13"/>
          </p:nvPr>
        </p:nvSpPr>
        <p:spPr>
          <a:xfrm>
            <a:off x="1219200" y="989013"/>
            <a:ext cx="6707188" cy="800100"/>
          </a:xfrm>
          <a:solidFill>
            <a:srgbClr val="500050"/>
          </a:solidFill>
        </p:spPr>
        <p:txBody>
          <a:bodyPr/>
          <a:lstStyle/>
          <a:p>
            <a:pPr marL="0" indent="0" algn="ctr">
              <a:buFont typeface="Wingdings" pitchFamily="2" charset="2"/>
              <a:buNone/>
              <a:defRPr/>
            </a:pPr>
            <a:r>
              <a:rPr lang="en-US" altLang="en-US" b="1" dirty="0">
                <a:solidFill>
                  <a:schemeClr val="bg1"/>
                </a:solidFill>
              </a:rPr>
              <a:t>Board book with simple pictures</a:t>
            </a:r>
            <a:br>
              <a:rPr lang="en-US" altLang="en-US" b="1" dirty="0">
                <a:solidFill>
                  <a:schemeClr val="bg1"/>
                </a:solidFill>
              </a:rPr>
            </a:br>
            <a:r>
              <a:rPr lang="en-US" altLang="en-US" b="1" dirty="0">
                <a:solidFill>
                  <a:schemeClr val="bg1"/>
                </a:solidFill>
              </a:rPr>
              <a:t> already outlined in black  </a:t>
            </a:r>
            <a:endParaRPr lang="en-US" altLang="en-US" dirty="0">
              <a:solidFill>
                <a:schemeClr val="bg1"/>
              </a:solidFill>
            </a:endParaRPr>
          </a:p>
          <a:p>
            <a:pPr algn="ctr">
              <a:defRPr/>
            </a:pPr>
            <a:endParaRPr lang="en-US" dirty="0"/>
          </a:p>
        </p:txBody>
      </p:sp>
      <p:pic>
        <p:nvPicPr>
          <p:cNvPr id="31748" name="Picture 2" descr="Board book"/>
          <p:cNvPicPr>
            <a:picLocks noChangeAspect="1" noChangeArrowheads="1"/>
          </p:cNvPicPr>
          <p:nvPr/>
        </p:nvPicPr>
        <p:blipFill>
          <a:blip r:embed="rId2">
            <a:extLst>
              <a:ext uri="{28A0092B-C50C-407E-A947-70E740481C1C}">
                <a14:useLocalDpi xmlns:a14="http://schemas.microsoft.com/office/drawing/2010/main" val="0"/>
              </a:ext>
            </a:extLst>
          </a:blip>
          <a:srcRect t="7169" b="4485"/>
          <a:stretch>
            <a:fillRect/>
          </a:stretch>
        </p:blipFill>
        <p:spPr bwMode="auto">
          <a:xfrm>
            <a:off x="1219200" y="1981200"/>
            <a:ext cx="6707188" cy="4443413"/>
          </a:xfrm>
          <a:prstGeom prst="rect">
            <a:avLst/>
          </a:prstGeom>
          <a:noFill/>
          <a:ln w="38100">
            <a:solidFill>
              <a:srgbClr val="500050"/>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7"/>
          </p:nvPr>
        </p:nvSpPr>
        <p:spPr/>
        <p:txBody>
          <a:bodyPr/>
          <a:lstStyle/>
          <a:p>
            <a:fld id="{7D07A55D-5027-4B2D-9FBC-5044DDCD6A4A}" type="slidenum">
              <a:rPr lang="en-US" altLang="en-US" smtClean="0"/>
              <a:pPr/>
              <a:t>16</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DAE6F6"/>
        </a:solidFill>
        <a:effectLst/>
      </p:bgPr>
    </p:bg>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76200"/>
            <a:ext cx="8229600" cy="1252538"/>
          </a:xfrm>
        </p:spPr>
        <p:txBody>
          <a:bodyPr/>
          <a:lstStyle/>
          <a:p>
            <a:r>
              <a:rPr lang="en-US" altLang="en-US" b="1" dirty="0"/>
              <a:t>Exposure to Print: Books (4 of 5)</a:t>
            </a:r>
          </a:p>
        </p:txBody>
      </p:sp>
      <p:sp>
        <p:nvSpPr>
          <p:cNvPr id="32771" name="Content Placeholder 1"/>
          <p:cNvSpPr>
            <a:spLocks noGrp="1"/>
          </p:cNvSpPr>
          <p:nvPr>
            <p:ph sz="quarter" idx="13"/>
          </p:nvPr>
        </p:nvSpPr>
        <p:spPr>
          <a:xfrm>
            <a:off x="1524000" y="1189038"/>
            <a:ext cx="6265863" cy="457200"/>
          </a:xfrm>
          <a:solidFill>
            <a:srgbClr val="500050"/>
          </a:solidFill>
        </p:spPr>
        <p:txBody>
          <a:bodyPr/>
          <a:lstStyle/>
          <a:p>
            <a:pPr marL="0" indent="0" algn="ctr">
              <a:buFont typeface="Wingdings" pitchFamily="2" charset="2"/>
              <a:buNone/>
            </a:pPr>
            <a:r>
              <a:rPr lang="en-US" altLang="en-US" b="1" dirty="0">
                <a:solidFill>
                  <a:schemeClr val="bg1"/>
                </a:solidFill>
              </a:rPr>
              <a:t>Touch and Feel book with simple pictures </a:t>
            </a:r>
          </a:p>
          <a:p>
            <a:pPr marL="0" indent="0" algn="ctr">
              <a:buFont typeface="Wingdings" pitchFamily="2" charset="2"/>
              <a:buNone/>
            </a:pPr>
            <a:endParaRPr lang="en-US" altLang="en-US" dirty="0"/>
          </a:p>
        </p:txBody>
      </p:sp>
      <p:pic>
        <p:nvPicPr>
          <p:cNvPr id="32772" name="Picture 2" descr="Touch and feel 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06588"/>
            <a:ext cx="6278563"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7"/>
          </p:nvPr>
        </p:nvSpPr>
        <p:spPr/>
        <p:txBody>
          <a:bodyPr/>
          <a:lstStyle/>
          <a:p>
            <a:fld id="{7D07A55D-5027-4B2D-9FBC-5044DDCD6A4A}" type="slidenum">
              <a:rPr lang="en-US" altLang="en-US" smtClean="0"/>
              <a:pPr/>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DAE6F6"/>
        </a:solidFill>
        <a:effectLst/>
      </p:bgPr>
    </p:bg>
    <p:spTree>
      <p:nvGrpSpPr>
        <p:cNvPr id="1" name=""/>
        <p:cNvGrpSpPr/>
        <p:nvPr/>
      </p:nvGrpSpPr>
      <p:grpSpPr>
        <a:xfrm>
          <a:off x="0" y="0"/>
          <a:ext cx="0" cy="0"/>
          <a:chOff x="0" y="0"/>
          <a:chExt cx="0" cy="0"/>
        </a:xfrm>
      </p:grpSpPr>
      <p:sp>
        <p:nvSpPr>
          <p:cNvPr id="33794" name="Title 1"/>
          <p:cNvSpPr>
            <a:spLocks noGrp="1"/>
          </p:cNvSpPr>
          <p:nvPr>
            <p:ph type="title"/>
          </p:nvPr>
        </p:nvSpPr>
        <p:spPr>
          <a:xfrm>
            <a:off x="396875" y="0"/>
            <a:ext cx="8229600" cy="1252538"/>
          </a:xfrm>
        </p:spPr>
        <p:txBody>
          <a:bodyPr/>
          <a:lstStyle/>
          <a:p>
            <a:r>
              <a:rPr lang="en-US" altLang="en-US" b="1" dirty="0"/>
              <a:t>Exposure to Print: Books (5 of 5)</a:t>
            </a:r>
          </a:p>
        </p:txBody>
      </p:sp>
      <p:sp>
        <p:nvSpPr>
          <p:cNvPr id="2" name="Content Placeholder 1"/>
          <p:cNvSpPr>
            <a:spLocks noGrp="1"/>
          </p:cNvSpPr>
          <p:nvPr>
            <p:ph sz="quarter" idx="13"/>
          </p:nvPr>
        </p:nvSpPr>
        <p:spPr>
          <a:xfrm>
            <a:off x="577850" y="1447800"/>
            <a:ext cx="8153400" cy="576263"/>
          </a:xfrm>
          <a:solidFill>
            <a:srgbClr val="500050"/>
          </a:solidFill>
        </p:spPr>
        <p:txBody>
          <a:bodyPr/>
          <a:lstStyle/>
          <a:p>
            <a:pPr marL="0" indent="0" algn="ctr">
              <a:buFont typeface="Wingdings" pitchFamily="2" charset="2"/>
              <a:buNone/>
              <a:defRPr/>
            </a:pPr>
            <a:r>
              <a:rPr lang="en-US" altLang="en-US" sz="2800" dirty="0">
                <a:solidFill>
                  <a:schemeClr val="bg1"/>
                </a:solidFill>
                <a:cs typeface="Times" panose="02020603050405020304" pitchFamily="18" charset="0"/>
              </a:rPr>
              <a:t>Same book with tactile embellishments </a:t>
            </a:r>
          </a:p>
          <a:p>
            <a:pPr algn="ctr">
              <a:defRPr/>
            </a:pPr>
            <a:endParaRPr lang="en-US" sz="3200" dirty="0">
              <a:latin typeface="Times" panose="02020603050405020304" pitchFamily="18" charset="0"/>
              <a:cs typeface="Times" panose="02020603050405020304" pitchFamily="18" charset="0"/>
            </a:endParaRPr>
          </a:p>
        </p:txBody>
      </p:sp>
      <p:grpSp>
        <p:nvGrpSpPr>
          <p:cNvPr id="3" name="Group 2" descr="Touch and feel book with fuzzy pom-poms and pipe cleaner wire  added to images of yarn."/>
          <p:cNvGrpSpPr/>
          <p:nvPr/>
        </p:nvGrpSpPr>
        <p:grpSpPr>
          <a:xfrm>
            <a:off x="379413" y="2578100"/>
            <a:ext cx="8474075" cy="3244850"/>
            <a:chOff x="379413" y="2578100"/>
            <a:chExt cx="8474075" cy="3244850"/>
          </a:xfrm>
        </p:grpSpPr>
        <p:pic>
          <p:nvPicPr>
            <p:cNvPr id="33796" name="Picture 2" descr="Touch and feel book with fuzzy pom-poms and pipe cleaner wire  added to images of ya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75" y="2590800"/>
              <a:ext cx="4257675"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3"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578100"/>
              <a:ext cx="4281488"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flipV="1">
              <a:off x="381000" y="2590800"/>
              <a:ext cx="84724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1000" y="5791200"/>
              <a:ext cx="8472488" cy="12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219199" y="4189412"/>
              <a:ext cx="3200400" cy="3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7240588" y="4189412"/>
              <a:ext cx="3200400" cy="3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sz="quarter" idx="17"/>
          </p:nvPr>
        </p:nvSpPr>
        <p:spPr/>
        <p:txBody>
          <a:bodyPr/>
          <a:lstStyle/>
          <a:p>
            <a:fld id="{7D07A55D-5027-4B2D-9FBC-5044DDCD6A4A}" type="slidenum">
              <a:rPr lang="en-US" altLang="en-US" smtClean="0"/>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DAE6F6"/>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sz="3600" b="1" dirty="0">
                <a:solidFill>
                  <a:schemeClr val="tx1"/>
                </a:solidFill>
              </a:rPr>
              <a:t>Adapting Books: Page Turners (1 of 2)</a:t>
            </a:r>
            <a:endParaRPr lang="en-US" sz="3600" dirty="0"/>
          </a:p>
        </p:txBody>
      </p:sp>
      <p:pic>
        <p:nvPicPr>
          <p:cNvPr id="34820" name="Picture 3" descr="Binder clips, paper clips, clothesp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71600"/>
            <a:ext cx="6583363" cy="4937125"/>
          </a:xfrm>
          <a:prstGeom prst="rect">
            <a:avLst/>
          </a:prstGeom>
          <a:noFill/>
          <a:ln w="38100">
            <a:solidFill>
              <a:srgbClr val="660033"/>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088DFC7-9ECF-4399-9E2F-1F45366D9BD2}" type="slidenum">
              <a:rPr lang="en-US" altLang="en-US" smtClean="0"/>
              <a:pPr/>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838200" y="228600"/>
            <a:ext cx="7470775" cy="1066800"/>
          </a:xfrm>
        </p:spPr>
        <p:txBody>
          <a:bodyPr/>
          <a:lstStyle/>
          <a:p>
            <a:pPr eaLnBrk="1" hangingPunct="1"/>
            <a:r>
              <a:rPr lang="en-US" altLang="en-US" b="1" dirty="0"/>
              <a:t>What is Literacy?</a:t>
            </a:r>
          </a:p>
        </p:txBody>
      </p:sp>
      <p:sp>
        <p:nvSpPr>
          <p:cNvPr id="3" name="Content Placeholder 2"/>
          <p:cNvSpPr>
            <a:spLocks noGrp="1"/>
          </p:cNvSpPr>
          <p:nvPr>
            <p:ph idx="1"/>
          </p:nvPr>
        </p:nvSpPr>
        <p:spPr>
          <a:xfrm>
            <a:off x="1600200" y="1447800"/>
            <a:ext cx="6934200" cy="4114800"/>
          </a:xfrm>
        </p:spPr>
        <p:txBody>
          <a:bodyPr>
            <a:normAutofit/>
          </a:bodyPr>
          <a:lstStyle/>
          <a:p>
            <a:pPr eaLnBrk="1" fontAlgn="auto" hangingPunct="1">
              <a:spcAft>
                <a:spcPts val="0"/>
              </a:spcAft>
              <a:defRPr/>
            </a:pPr>
            <a:endParaRPr lang="en-US" sz="800" b="1" dirty="0">
              <a:solidFill>
                <a:schemeClr val="accent3">
                  <a:lumMod val="75000"/>
                </a:schemeClr>
              </a:solidFill>
              <a:ea typeface="+mn-ea"/>
              <a:cs typeface="+mn-cs"/>
            </a:endParaRPr>
          </a:p>
          <a:p>
            <a:pPr eaLnBrk="1" fontAlgn="auto" hangingPunct="1">
              <a:spcAft>
                <a:spcPts val="0"/>
              </a:spcAft>
              <a:defRPr/>
            </a:pPr>
            <a:r>
              <a:rPr lang="en-US" sz="3200" dirty="0">
                <a:ea typeface="+mn-ea"/>
                <a:cs typeface="+mn-cs"/>
              </a:rPr>
              <a:t>Begins at birth</a:t>
            </a:r>
          </a:p>
          <a:p>
            <a:pPr eaLnBrk="1" fontAlgn="auto" hangingPunct="1">
              <a:spcAft>
                <a:spcPts val="0"/>
              </a:spcAft>
              <a:defRPr/>
            </a:pPr>
            <a:r>
              <a:rPr lang="en-US" sz="3200" dirty="0">
                <a:ea typeface="+mn-ea"/>
                <a:cs typeface="+mn-cs"/>
              </a:rPr>
              <a:t>Linked to and builds on communication and social interaction </a:t>
            </a:r>
          </a:p>
          <a:p>
            <a:pPr eaLnBrk="1" fontAlgn="auto" hangingPunct="1">
              <a:spcAft>
                <a:spcPts val="0"/>
              </a:spcAft>
              <a:defRPr/>
            </a:pPr>
            <a:r>
              <a:rPr lang="en-US" sz="3200" dirty="0">
                <a:ea typeface="+mn-ea"/>
                <a:cs typeface="+mn-cs"/>
              </a:rPr>
              <a:t>Exists along a continuum from Emergent to Independent</a:t>
            </a:r>
          </a:p>
          <a:p>
            <a:pPr eaLnBrk="1" fontAlgn="auto" hangingPunct="1">
              <a:spcAft>
                <a:spcPts val="0"/>
              </a:spcAft>
              <a:defRPr/>
            </a:pPr>
            <a:r>
              <a:rPr lang="en-US" sz="3200" dirty="0">
                <a:ea typeface="+mn-ea"/>
                <a:cs typeface="+mn-cs"/>
              </a:rPr>
              <a:t>Literacy </a:t>
            </a:r>
            <a:r>
              <a:rPr lang="en-US" sz="3200" u="sng" dirty="0">
                <a:ea typeface="+mn-ea"/>
                <a:cs typeface="+mn-cs"/>
              </a:rPr>
              <a:t>is</a:t>
            </a:r>
            <a:r>
              <a:rPr lang="en-US" sz="3200" dirty="0">
                <a:ea typeface="+mn-ea"/>
                <a:cs typeface="+mn-cs"/>
              </a:rPr>
              <a:t> a FUNDAMENTAL SKILL!</a:t>
            </a:r>
          </a:p>
          <a:p>
            <a:pPr eaLnBrk="1" fontAlgn="auto" hangingPunct="1">
              <a:spcAft>
                <a:spcPts val="0"/>
              </a:spcAft>
              <a:defRPr/>
            </a:pPr>
            <a:endParaRPr lang="en-US" dirty="0">
              <a:solidFill>
                <a:schemeClr val="accent3">
                  <a:lumMod val="75000"/>
                </a:schemeClr>
              </a:solidFill>
              <a:ea typeface="+mn-ea"/>
              <a:cs typeface="+mn-cs"/>
            </a:endParaRPr>
          </a:p>
          <a:p>
            <a:pPr eaLnBrk="1" fontAlgn="auto" hangingPunct="1">
              <a:spcAft>
                <a:spcPts val="0"/>
              </a:spcAft>
              <a:defRPr/>
            </a:pPr>
            <a:endParaRPr lang="en-US" dirty="0">
              <a:solidFill>
                <a:schemeClr val="accent3">
                  <a:lumMod val="75000"/>
                </a:schemeClr>
              </a:solidFill>
              <a:ea typeface="+mn-ea"/>
              <a:cs typeface="+mn-cs"/>
            </a:endParaRPr>
          </a:p>
        </p:txBody>
      </p:sp>
      <p:sp>
        <p:nvSpPr>
          <p:cNvPr id="2" name="Slide Number Placeholder 1"/>
          <p:cNvSpPr>
            <a:spLocks noGrp="1"/>
          </p:cNvSpPr>
          <p:nvPr>
            <p:ph type="sldNum" sz="quarter" idx="12"/>
          </p:nvPr>
        </p:nvSpPr>
        <p:spPr/>
        <p:txBody>
          <a:bodyPr/>
          <a:lstStyle/>
          <a:p>
            <a:fld id="{4088DFC7-9ECF-4399-9E2F-1F45366D9BD2}" type="slidenum">
              <a:rPr lang="en-US" altLang="en-US" smtClean="0"/>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DAE6F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8139"/>
            <a:ext cx="8229600" cy="804862"/>
          </a:xfrm>
        </p:spPr>
        <p:txBody>
          <a:bodyPr/>
          <a:lstStyle/>
          <a:p>
            <a:r>
              <a:rPr lang="en-US" altLang="en-US" sz="3600" b="1" dirty="0"/>
              <a:t>Adapting Books: Page Turners (2 of 2)</a:t>
            </a:r>
            <a:endParaRPr lang="en-US" sz="3600" dirty="0"/>
          </a:p>
        </p:txBody>
      </p:sp>
      <p:pic>
        <p:nvPicPr>
          <p:cNvPr id="36867" name="Picture 2" descr="Large binder clip added to cover of book. Other types of clips added throughout book"/>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2873"/>
          <a:stretch>
            <a:fillRect/>
          </a:stretch>
        </p:blipFill>
        <p:spPr>
          <a:xfrm>
            <a:off x="1524000" y="1600200"/>
            <a:ext cx="6400800" cy="4719638"/>
          </a:xfrm>
          <a:noFill/>
          <a:ln w="38100">
            <a:solidFill>
              <a:srgbClr val="660033"/>
            </a:solidFill>
            <a:miter lim="800000"/>
            <a:headEnd/>
            <a:tailEnd/>
          </a:ln>
        </p:spPr>
      </p:pic>
      <p:sp>
        <p:nvSpPr>
          <p:cNvPr id="3" name="Slide Number Placeholder 2"/>
          <p:cNvSpPr>
            <a:spLocks noGrp="1"/>
          </p:cNvSpPr>
          <p:nvPr>
            <p:ph type="sldNum" sz="quarter" idx="12"/>
          </p:nvPr>
        </p:nvSpPr>
        <p:spPr/>
        <p:txBody>
          <a:bodyPr/>
          <a:lstStyle/>
          <a:p>
            <a:fld id="{4088DFC7-9ECF-4399-9E2F-1F45366D9BD2}" type="slidenum">
              <a:rPr lang="en-US" altLang="en-US" smtClean="0"/>
              <a:pPr/>
              <a:t>20</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DAE6F6"/>
        </a:solidFill>
        <a:effectLst/>
      </p:bgPr>
    </p:bg>
    <p:spTree>
      <p:nvGrpSpPr>
        <p:cNvPr id="1" name=""/>
        <p:cNvGrpSpPr/>
        <p:nvPr/>
      </p:nvGrpSpPr>
      <p:grpSpPr>
        <a:xfrm>
          <a:off x="0" y="0"/>
          <a:ext cx="0" cy="0"/>
          <a:chOff x="0" y="0"/>
          <a:chExt cx="0" cy="0"/>
        </a:xfrm>
      </p:grpSpPr>
      <p:sp>
        <p:nvSpPr>
          <p:cNvPr id="38914" name="Title 1"/>
          <p:cNvSpPr>
            <a:spLocks noGrp="1"/>
          </p:cNvSpPr>
          <p:nvPr>
            <p:ph type="title"/>
          </p:nvPr>
        </p:nvSpPr>
        <p:spPr>
          <a:xfrm>
            <a:off x="0" y="277813"/>
            <a:ext cx="9144000" cy="788987"/>
          </a:xfrm>
        </p:spPr>
        <p:txBody>
          <a:bodyPr/>
          <a:lstStyle/>
          <a:p>
            <a:r>
              <a:rPr lang="en-US" altLang="en-US" b="1">
                <a:solidFill>
                  <a:schemeClr val="tx1"/>
                </a:solidFill>
              </a:rPr>
              <a:t>Story </a:t>
            </a:r>
            <a:r>
              <a:rPr lang="en-US" altLang="en-US">
                <a:solidFill>
                  <a:schemeClr val="tx1"/>
                </a:solidFill>
              </a:rPr>
              <a:t>B</a:t>
            </a:r>
            <a:r>
              <a:rPr lang="en-US" altLang="en-US" b="1">
                <a:solidFill>
                  <a:schemeClr val="tx1"/>
                </a:solidFill>
              </a:rPr>
              <a:t>ag</a:t>
            </a:r>
            <a:r>
              <a:rPr lang="en-US" altLang="en-US" b="1" dirty="0">
                <a:solidFill>
                  <a:schemeClr val="tx1"/>
                </a:solidFill>
              </a:rPr>
              <a:t>: Home or Preschool </a:t>
            </a:r>
          </a:p>
        </p:txBody>
      </p:sp>
      <p:pic>
        <p:nvPicPr>
          <p:cNvPr id="38915" name="Picture 5" descr="Story bag supplies. Book, hat, toy, pictures, c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95400"/>
            <a:ext cx="6934200" cy="4953000"/>
          </a:xfrm>
          <a:prstGeom prst="rect">
            <a:avLst/>
          </a:prstGeom>
          <a:noFill/>
          <a:ln w="38100">
            <a:solidFill>
              <a:srgbClr val="192970"/>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088DFC7-9ECF-4399-9E2F-1F45366D9BD2}" type="slidenum">
              <a:rPr lang="en-US" altLang="en-US" smtClean="0"/>
              <a:pPr/>
              <a:t>21</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z="4000" b="1" dirty="0">
                <a:solidFill>
                  <a:srgbClr val="500050"/>
                </a:solidFill>
                <a:cs typeface="Arial" pitchFamily="34" charset="0"/>
              </a:rPr>
              <a:t>Literacy Development</a:t>
            </a:r>
            <a:br>
              <a:rPr lang="en-US" altLang="en-US" dirty="0"/>
            </a:br>
            <a:endParaRPr lang="en-US" altLang="en-US" dirty="0"/>
          </a:p>
        </p:txBody>
      </p:sp>
      <p:sp>
        <p:nvSpPr>
          <p:cNvPr id="2" name="Content Placeholder 1"/>
          <p:cNvSpPr>
            <a:spLocks noGrp="1"/>
          </p:cNvSpPr>
          <p:nvPr>
            <p:ph sz="quarter" idx="14"/>
          </p:nvPr>
        </p:nvSpPr>
        <p:spPr>
          <a:xfrm>
            <a:off x="914400" y="1828800"/>
            <a:ext cx="7476744" cy="3447288"/>
          </a:xfrm>
        </p:spPr>
        <p:txBody>
          <a:bodyPr/>
          <a:lstStyle/>
          <a:p>
            <a:pPr algn="ctr" eaLnBrk="1" hangingPunct="1">
              <a:buFontTx/>
              <a:buNone/>
            </a:pPr>
            <a:r>
              <a:rPr lang="en-US" altLang="en-US" sz="3400" dirty="0"/>
              <a:t>The path to literacy requires  </a:t>
            </a:r>
          </a:p>
          <a:p>
            <a:pPr algn="ctr" eaLnBrk="1" hangingPunct="1">
              <a:buFontTx/>
              <a:buNone/>
            </a:pPr>
            <a:r>
              <a:rPr lang="en-US" altLang="en-US" sz="3400" i="1" dirty="0"/>
              <a:t>    </a:t>
            </a:r>
            <a:r>
              <a:rPr lang="en-US" altLang="en-US" sz="3400" i="1" u="sng" dirty="0"/>
              <a:t>establishing communication </a:t>
            </a:r>
          </a:p>
          <a:p>
            <a:pPr algn="ctr" eaLnBrk="1" hangingPunct="1">
              <a:buFontTx/>
              <a:buNone/>
            </a:pPr>
            <a:r>
              <a:rPr lang="en-US" altLang="en-US" sz="3400" dirty="0"/>
              <a:t> and </a:t>
            </a:r>
          </a:p>
          <a:p>
            <a:pPr algn="ctr" eaLnBrk="1" hangingPunct="1">
              <a:buFontTx/>
              <a:buNone/>
            </a:pPr>
            <a:r>
              <a:rPr lang="en-US" altLang="en-US" sz="3400" dirty="0"/>
              <a:t>  </a:t>
            </a:r>
            <a:r>
              <a:rPr lang="en-US" altLang="en-US" sz="3400" i="1" u="sng" dirty="0"/>
              <a:t>connecting meaning</a:t>
            </a:r>
            <a:r>
              <a:rPr lang="en-US" altLang="en-US" sz="3400" i="1" dirty="0"/>
              <a:t> </a:t>
            </a:r>
            <a:r>
              <a:rPr lang="en-US" altLang="en-US" sz="3400" dirty="0"/>
              <a:t>to </a:t>
            </a:r>
            <a:endParaRPr lang="en-US" altLang="en-US" sz="3400" i="1" dirty="0"/>
          </a:p>
          <a:p>
            <a:pPr algn="ctr" eaLnBrk="1" hangingPunct="1">
              <a:buFontTx/>
              <a:buNone/>
            </a:pPr>
            <a:r>
              <a:rPr lang="en-US" altLang="en-US" sz="3400" dirty="0"/>
              <a:t> objects, events and people</a:t>
            </a:r>
          </a:p>
          <a:p>
            <a:pPr marL="0" indent="0">
              <a:buNone/>
            </a:pPr>
            <a:endParaRPr lang="en-US" dirty="0"/>
          </a:p>
        </p:txBody>
      </p:sp>
      <p:sp>
        <p:nvSpPr>
          <p:cNvPr id="3" name="Slide Number Placeholder 2"/>
          <p:cNvSpPr>
            <a:spLocks noGrp="1"/>
          </p:cNvSpPr>
          <p:nvPr>
            <p:ph type="sldNum" sz="quarter" idx="17"/>
          </p:nvPr>
        </p:nvSpPr>
        <p:spPr/>
        <p:txBody>
          <a:bodyPr/>
          <a:lstStyle/>
          <a:p>
            <a:fld id="{7D07A55D-5027-4B2D-9FBC-5044DDCD6A4A}" type="slidenum">
              <a:rPr lang="en-US" altLang="en-US" smtClean="0"/>
              <a:pPr/>
              <a:t>3</a:t>
            </a:fld>
            <a:endParaRPr lang="en-US" alt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b="1" dirty="0"/>
              <a:t>Early Literacy Skills</a:t>
            </a:r>
          </a:p>
        </p:txBody>
      </p:sp>
      <p:sp>
        <p:nvSpPr>
          <p:cNvPr id="14339" name="Content Placeholder 2"/>
          <p:cNvSpPr>
            <a:spLocks noGrp="1"/>
          </p:cNvSpPr>
          <p:nvPr>
            <p:ph sz="quarter" idx="13"/>
          </p:nvPr>
        </p:nvSpPr>
        <p:spPr>
          <a:xfrm>
            <a:off x="1676400" y="1600200"/>
            <a:ext cx="6934200" cy="4724400"/>
          </a:xfrm>
        </p:spPr>
        <p:txBody>
          <a:bodyPr/>
          <a:lstStyle/>
          <a:p>
            <a:r>
              <a:rPr lang="en-US" altLang="en-US" sz="3600" dirty="0"/>
              <a:t>Print and book awareness</a:t>
            </a:r>
          </a:p>
          <a:p>
            <a:pPr lvl="2">
              <a:buClr>
                <a:srgbClr val="500050"/>
              </a:buClr>
            </a:pPr>
            <a:r>
              <a:rPr lang="en-US" altLang="en-US" sz="2600" dirty="0"/>
              <a:t> </a:t>
            </a:r>
            <a:r>
              <a:rPr lang="en-US" altLang="en-US" sz="2800" dirty="0"/>
              <a:t>Symbols and Signs</a:t>
            </a:r>
          </a:p>
          <a:p>
            <a:pPr lvl="2">
              <a:buClr>
                <a:srgbClr val="500050"/>
              </a:buClr>
            </a:pPr>
            <a:r>
              <a:rPr lang="en-US" altLang="en-US" sz="2800" dirty="0"/>
              <a:t> Print and Braille</a:t>
            </a:r>
          </a:p>
          <a:p>
            <a:pPr lvl="2">
              <a:buClr>
                <a:srgbClr val="500050"/>
              </a:buClr>
            </a:pPr>
            <a:r>
              <a:rPr lang="en-US" altLang="en-US" sz="2800" dirty="0"/>
              <a:t> Letters and words</a:t>
            </a:r>
          </a:p>
          <a:p>
            <a:pPr lvl="2">
              <a:buClr>
                <a:srgbClr val="500050"/>
              </a:buClr>
            </a:pPr>
            <a:r>
              <a:rPr lang="en-US" altLang="en-US" sz="2800" dirty="0"/>
              <a:t> Writing  </a:t>
            </a:r>
            <a:endParaRPr lang="en-US" altLang="en-US" sz="3600" dirty="0"/>
          </a:p>
          <a:p>
            <a:r>
              <a:rPr lang="en-US" altLang="en-US" sz="3600" dirty="0"/>
              <a:t>Handling books</a:t>
            </a:r>
          </a:p>
          <a:p>
            <a:r>
              <a:rPr lang="en-US" altLang="en-US" sz="3600" dirty="0"/>
              <a:t>Scribbling</a:t>
            </a:r>
          </a:p>
          <a:p>
            <a:r>
              <a:rPr lang="en-US" altLang="en-US" sz="3600" dirty="0"/>
              <a:t>Texts and pictures have meaning</a:t>
            </a:r>
          </a:p>
        </p:txBody>
      </p:sp>
      <p:sp>
        <p:nvSpPr>
          <p:cNvPr id="2" name="Slide Number Placeholder 1"/>
          <p:cNvSpPr>
            <a:spLocks noGrp="1"/>
          </p:cNvSpPr>
          <p:nvPr>
            <p:ph type="sldNum" sz="quarter" idx="17"/>
          </p:nvPr>
        </p:nvSpPr>
        <p:spPr/>
        <p:txBody>
          <a:bodyPr/>
          <a:lstStyle/>
          <a:p>
            <a:fld id="{7D07A55D-5027-4B2D-9FBC-5044DDCD6A4A}" type="slidenum">
              <a:rPr lang="en-US" altLang="en-US" smtClean="0"/>
              <a:pPr/>
              <a:t>4</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z="3600" b="1" dirty="0"/>
              <a:t>Promoting Early Literacy Learning</a:t>
            </a:r>
          </a:p>
        </p:txBody>
      </p:sp>
      <p:sp>
        <p:nvSpPr>
          <p:cNvPr id="16387" name="Content Placeholder 3"/>
          <p:cNvSpPr>
            <a:spLocks noGrp="1"/>
          </p:cNvSpPr>
          <p:nvPr>
            <p:ph sz="quarter" idx="13"/>
          </p:nvPr>
        </p:nvSpPr>
        <p:spPr>
          <a:xfrm>
            <a:off x="1523999" y="1295400"/>
            <a:ext cx="7610475" cy="5334000"/>
          </a:xfrm>
        </p:spPr>
        <p:txBody>
          <a:bodyPr/>
          <a:lstStyle/>
          <a:p>
            <a:r>
              <a:rPr lang="en-US" altLang="en-US" sz="3200" dirty="0"/>
              <a:t>Home and community</a:t>
            </a:r>
          </a:p>
          <a:p>
            <a:r>
              <a:rPr lang="ja-JP" altLang="en-US" sz="3200" dirty="0"/>
              <a:t>“</a:t>
            </a:r>
            <a:r>
              <a:rPr lang="en-US" altLang="ja-JP" sz="3200" dirty="0"/>
              <a:t>See</a:t>
            </a:r>
            <a:r>
              <a:rPr lang="ja-JP" altLang="en-US" sz="3200" dirty="0"/>
              <a:t>”</a:t>
            </a:r>
            <a:r>
              <a:rPr lang="en-US" altLang="ja-JP" sz="3200" dirty="0"/>
              <a:t> others reading and writing</a:t>
            </a:r>
          </a:p>
          <a:p>
            <a:r>
              <a:rPr lang="en-US" altLang="en-US" sz="3200" dirty="0"/>
              <a:t>Traditional and adapted books</a:t>
            </a:r>
          </a:p>
          <a:p>
            <a:r>
              <a:rPr lang="en-US" altLang="en-US" sz="3200" dirty="0"/>
              <a:t>Varied writing instruments </a:t>
            </a:r>
          </a:p>
          <a:p>
            <a:pPr>
              <a:lnSpc>
                <a:spcPct val="90000"/>
              </a:lnSpc>
            </a:pPr>
            <a:r>
              <a:rPr lang="en-US" altLang="en-US" sz="3200" dirty="0"/>
              <a:t>Accessible objects, equipment &amp; materials </a:t>
            </a:r>
          </a:p>
          <a:p>
            <a:pPr>
              <a:lnSpc>
                <a:spcPct val="90000"/>
              </a:lnSpc>
            </a:pPr>
            <a:r>
              <a:rPr lang="en-US" altLang="en-US" sz="3200" dirty="0"/>
              <a:t>Multiple opportunities </a:t>
            </a:r>
          </a:p>
          <a:p>
            <a:r>
              <a:rPr lang="en-US" altLang="en-US" sz="3200" dirty="0"/>
              <a:t>Music and rhythm activities </a:t>
            </a:r>
          </a:p>
          <a:p>
            <a:r>
              <a:rPr lang="en-US" altLang="en-US" sz="3200" dirty="0"/>
              <a:t>Shared storybook reading</a:t>
            </a:r>
          </a:p>
          <a:p>
            <a:pPr>
              <a:lnSpc>
                <a:spcPct val="90000"/>
              </a:lnSpc>
              <a:buFont typeface="Wingdings" pitchFamily="2" charset="2"/>
              <a:buNone/>
            </a:pPr>
            <a:endParaRPr lang="en-US" altLang="en-US" sz="3200" dirty="0"/>
          </a:p>
          <a:p>
            <a:pPr>
              <a:lnSpc>
                <a:spcPct val="90000"/>
              </a:lnSpc>
              <a:buFont typeface="Wingdings" pitchFamily="2" charset="2"/>
              <a:buNone/>
            </a:pPr>
            <a:endParaRPr lang="en-US" altLang="en-US" sz="3200" dirty="0"/>
          </a:p>
        </p:txBody>
      </p:sp>
      <p:sp>
        <p:nvSpPr>
          <p:cNvPr id="2" name="Slide Number Placeholder 1"/>
          <p:cNvSpPr>
            <a:spLocks noGrp="1"/>
          </p:cNvSpPr>
          <p:nvPr>
            <p:ph type="sldNum" sz="quarter" idx="17"/>
          </p:nvPr>
        </p:nvSpPr>
        <p:spPr/>
        <p:txBody>
          <a:bodyPr/>
          <a:lstStyle/>
          <a:p>
            <a:fld id="{7D07A55D-5027-4B2D-9FBC-5044DDCD6A4A}" type="slidenum">
              <a:rPr lang="en-US" altLang="en-US" smtClean="0"/>
              <a:pPr/>
              <a:t>5</a:t>
            </a:fld>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z="3600" b="1" dirty="0"/>
              <a:t>Exposure to Books and Writing materials </a:t>
            </a:r>
          </a:p>
        </p:txBody>
      </p:sp>
      <p:sp>
        <p:nvSpPr>
          <p:cNvPr id="18435" name="Content Placeholder 2"/>
          <p:cNvSpPr>
            <a:spLocks noGrp="1"/>
          </p:cNvSpPr>
          <p:nvPr>
            <p:ph sz="quarter" idx="13"/>
          </p:nvPr>
        </p:nvSpPr>
        <p:spPr>
          <a:xfrm>
            <a:off x="1524000" y="1981200"/>
            <a:ext cx="7705725" cy="4724400"/>
          </a:xfrm>
        </p:spPr>
        <p:txBody>
          <a:bodyPr/>
          <a:lstStyle/>
          <a:p>
            <a:r>
              <a:rPr lang="en-US" altLang="en-US" dirty="0"/>
              <a:t> </a:t>
            </a:r>
            <a:r>
              <a:rPr lang="en-US" altLang="en-US" sz="3000" dirty="0"/>
              <a:t>Label environment </a:t>
            </a:r>
          </a:p>
          <a:p>
            <a:r>
              <a:rPr lang="en-US" altLang="en-US" sz="3000" dirty="0"/>
              <a:t> Name symbols</a:t>
            </a:r>
          </a:p>
          <a:p>
            <a:r>
              <a:rPr lang="en-US" altLang="en-US" sz="3000" dirty="0"/>
              <a:t> Attendance cards, sign-in sheets</a:t>
            </a:r>
          </a:p>
          <a:p>
            <a:r>
              <a:rPr lang="en-US" altLang="en-US" sz="3000" dirty="0"/>
              <a:t> Visual, tactile and sign language alphabets </a:t>
            </a:r>
          </a:p>
          <a:p>
            <a:r>
              <a:rPr lang="en-US" altLang="en-US" sz="3000" dirty="0"/>
              <a:t>Pencil, crayon, marker, stamp pads</a:t>
            </a:r>
          </a:p>
          <a:p>
            <a:pPr>
              <a:lnSpc>
                <a:spcPct val="90000"/>
              </a:lnSpc>
            </a:pPr>
            <a:r>
              <a:rPr lang="en-US" altLang="en-US" sz="3000" dirty="0"/>
              <a:t>Computer, iPad, </a:t>
            </a:r>
            <a:r>
              <a:rPr lang="en-US" altLang="en-US" sz="3000" dirty="0" err="1"/>
              <a:t>Brailler</a:t>
            </a:r>
            <a:r>
              <a:rPr lang="en-US" altLang="en-US" sz="3000" dirty="0"/>
              <a:t>, Smart Board </a:t>
            </a:r>
          </a:p>
          <a:p>
            <a:r>
              <a:rPr lang="en-US" altLang="en-US" sz="3000" dirty="0"/>
              <a:t>Bulletin boards </a:t>
            </a:r>
          </a:p>
          <a:p>
            <a:pPr>
              <a:buFont typeface="Wingdings" pitchFamily="2" charset="2"/>
              <a:buNone/>
            </a:pPr>
            <a:endParaRPr lang="en-US" altLang="en-US" dirty="0"/>
          </a:p>
        </p:txBody>
      </p:sp>
      <p:sp>
        <p:nvSpPr>
          <p:cNvPr id="2" name="Slide Number Placeholder 1"/>
          <p:cNvSpPr>
            <a:spLocks noGrp="1"/>
          </p:cNvSpPr>
          <p:nvPr>
            <p:ph type="sldNum" sz="quarter" idx="17"/>
          </p:nvPr>
        </p:nvSpPr>
        <p:spPr/>
        <p:txBody>
          <a:bodyPr/>
          <a:lstStyle/>
          <a:p>
            <a:fld id="{7D07A55D-5027-4B2D-9FBC-5044DDCD6A4A}" type="slidenum">
              <a:rPr lang="en-US" altLang="en-US" smtClean="0"/>
              <a:pPr/>
              <a:t>6</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hidden="1"/>
          <p:cNvSpPr>
            <a:spLocks noGrp="1"/>
          </p:cNvSpPr>
          <p:nvPr>
            <p:ph idx="1"/>
          </p:nvPr>
        </p:nvSpPr>
        <p:spPr>
          <a:xfrm>
            <a:off x="1828800" y="2667001"/>
            <a:ext cx="5503863" cy="2133600"/>
          </a:xfrm>
        </p:spPr>
        <p:txBody>
          <a:bodyPr/>
          <a:lstStyle/>
          <a:p>
            <a:pPr marL="0" indent="0">
              <a:buNone/>
            </a:pPr>
            <a:r>
              <a:rPr lang="en-US" dirty="0"/>
              <a:t>Toddler sitting next to infant in baby seat. Toddler is holding up a felt tip marker and has ink on herself and floor. Infant has drawing all over face and head.</a:t>
            </a:r>
          </a:p>
        </p:txBody>
      </p:sp>
      <p:pic>
        <p:nvPicPr>
          <p:cNvPr id="20483" name="Picture 1" descr="Toddler sitting next to infant in baby seat. Toddler is holding up a felt tip marker and has ink on herself and floor. Infant has drawing all over face and head."/>
          <p:cNvPicPr>
            <a:picLocks noChangeAspect="1"/>
          </p:cNvPicPr>
          <p:nvPr/>
        </p:nvPicPr>
        <p:blipFill>
          <a:blip r:embed="rId3">
            <a:extLst>
              <a:ext uri="{28A0092B-C50C-407E-A947-70E740481C1C}">
                <a14:useLocalDpi xmlns:a14="http://schemas.microsoft.com/office/drawing/2010/main" val="0"/>
              </a:ext>
            </a:extLst>
          </a:blip>
          <a:srcRect l="2913" t="4562" r="1942"/>
          <a:stretch>
            <a:fillRect/>
          </a:stretch>
        </p:blipFill>
        <p:spPr bwMode="auto">
          <a:xfrm>
            <a:off x="1711837" y="914400"/>
            <a:ext cx="6503096" cy="5334000"/>
          </a:xfrm>
          <a:prstGeom prst="rect">
            <a:avLst/>
          </a:prstGeom>
          <a:noFill/>
          <a:ln w="28575">
            <a:solidFill>
              <a:srgbClr val="003399"/>
            </a:solidFill>
            <a:miter lim="800000"/>
            <a:headEnd/>
            <a:tailEnd/>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088DFC7-9ECF-4399-9E2F-1F45366D9BD2}" type="slidenum">
              <a:rPr lang="en-US" altLang="en-US" smtClean="0"/>
              <a:pPr/>
              <a:t>7</a:t>
            </a:fld>
            <a:endParaRPr lang="en-US" altLang="en-US"/>
          </a:p>
        </p:txBody>
      </p:sp>
      <p:sp>
        <p:nvSpPr>
          <p:cNvPr id="5" name="Title 4">
            <a:extLst>
              <a:ext uri="{FF2B5EF4-FFF2-40B4-BE49-F238E27FC236}">
                <a16:creationId xmlns:a16="http://schemas.microsoft.com/office/drawing/2014/main" id="{C7DDE5B8-956B-100E-219B-975BDEEDA184}"/>
              </a:ext>
            </a:extLst>
          </p:cNvPr>
          <p:cNvSpPr>
            <a:spLocks noGrp="1"/>
          </p:cNvSpPr>
          <p:nvPr>
            <p:ph type="title"/>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52400" y="228600"/>
            <a:ext cx="8839200" cy="990600"/>
          </a:xfrm>
        </p:spPr>
        <p:txBody>
          <a:bodyPr/>
          <a:lstStyle/>
          <a:p>
            <a:r>
              <a:rPr lang="en-US" altLang="en-US" sz="3000" b="1" dirty="0"/>
              <a:t>Accessible Literacy Materials and Activities</a:t>
            </a:r>
          </a:p>
        </p:txBody>
      </p:sp>
      <p:sp>
        <p:nvSpPr>
          <p:cNvPr id="22531" name="Content Placeholder 2"/>
          <p:cNvSpPr>
            <a:spLocks noGrp="1"/>
          </p:cNvSpPr>
          <p:nvPr>
            <p:ph sz="quarter" idx="1"/>
          </p:nvPr>
        </p:nvSpPr>
        <p:spPr>
          <a:xfrm>
            <a:off x="1600201" y="1447800"/>
            <a:ext cx="7010400" cy="4648200"/>
          </a:xfrm>
        </p:spPr>
        <p:txBody>
          <a:bodyPr/>
          <a:lstStyle/>
          <a:p>
            <a:r>
              <a:rPr lang="en-US" altLang="en-US" sz="3200" dirty="0"/>
              <a:t>Adapted for individual visual and auditory challenges </a:t>
            </a:r>
          </a:p>
          <a:p>
            <a:r>
              <a:rPr lang="en-US" altLang="en-US" sz="3200" dirty="0"/>
              <a:t>Page turners and page </a:t>
            </a:r>
            <a:r>
              <a:rPr lang="en-US" altLang="en-US" sz="3200" dirty="0" err="1"/>
              <a:t>fluffers</a:t>
            </a:r>
            <a:endParaRPr lang="en-US" altLang="en-US" sz="3200" dirty="0"/>
          </a:p>
          <a:p>
            <a:r>
              <a:rPr lang="en-US" altLang="en-US" sz="3200" dirty="0"/>
              <a:t>Simple text and pictures</a:t>
            </a:r>
          </a:p>
          <a:p>
            <a:r>
              <a:rPr lang="en-US" altLang="en-US" sz="3200" dirty="0"/>
              <a:t>Experience books/Remnant books</a:t>
            </a:r>
          </a:p>
          <a:p>
            <a:r>
              <a:rPr lang="en-US" altLang="en-US" sz="3200" dirty="0"/>
              <a:t>Tactile books</a:t>
            </a:r>
          </a:p>
          <a:p>
            <a:r>
              <a:rPr lang="en-US" altLang="en-US" sz="3200" dirty="0"/>
              <a:t>Object books</a:t>
            </a:r>
            <a:endParaRPr lang="en-US" altLang="en-US" dirty="0"/>
          </a:p>
          <a:p>
            <a:endParaRPr lang="en-US" altLang="en-US" dirty="0"/>
          </a:p>
        </p:txBody>
      </p:sp>
      <p:sp>
        <p:nvSpPr>
          <p:cNvPr id="2" name="Slide Number Placeholder 1"/>
          <p:cNvSpPr>
            <a:spLocks noGrp="1"/>
          </p:cNvSpPr>
          <p:nvPr>
            <p:ph type="sldNum" sz="quarter" idx="12"/>
          </p:nvPr>
        </p:nvSpPr>
        <p:spPr/>
        <p:txBody>
          <a:bodyPr/>
          <a:lstStyle/>
          <a:p>
            <a:fld id="{4088DFC7-9ECF-4399-9E2F-1F45366D9BD2}" type="slidenum">
              <a:rPr lang="en-US" altLang="en-US" smtClean="0"/>
              <a:pPr/>
              <a:t>8</a:t>
            </a:fld>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DAE6F6"/>
        </a:solidFill>
        <a:effectLst/>
      </p:bgPr>
    </p:bg>
    <p:spTree>
      <p:nvGrpSpPr>
        <p:cNvPr id="1" name=""/>
        <p:cNvGrpSpPr/>
        <p:nvPr/>
      </p:nvGrpSpPr>
      <p:grpSpPr>
        <a:xfrm>
          <a:off x="0" y="0"/>
          <a:ext cx="0" cy="0"/>
          <a:chOff x="0" y="0"/>
          <a:chExt cx="0" cy="0"/>
        </a:xfrm>
      </p:grpSpPr>
      <p:sp>
        <p:nvSpPr>
          <p:cNvPr id="23554" name="Title 1" hidden="1"/>
          <p:cNvSpPr>
            <a:spLocks noGrp="1"/>
          </p:cNvSpPr>
          <p:nvPr>
            <p:ph type="title"/>
          </p:nvPr>
        </p:nvSpPr>
        <p:spPr/>
        <p:txBody>
          <a:bodyPr/>
          <a:lstStyle/>
          <a:p>
            <a:r>
              <a:rPr lang="en-US" altLang="en-US" sz="3600" b="1" dirty="0">
                <a:solidFill>
                  <a:srgbClr val="192970"/>
                </a:solidFill>
              </a:rPr>
              <a:t>Accessible Literacy Materials and Activities (2 of 2)</a:t>
            </a:r>
            <a:endParaRPr lang="en-US" altLang="en-US" dirty="0"/>
          </a:p>
        </p:txBody>
      </p:sp>
      <p:sp>
        <p:nvSpPr>
          <p:cNvPr id="2" name="Content Placeholder 1" hidden="1"/>
          <p:cNvSpPr>
            <a:spLocks noGrp="1"/>
          </p:cNvSpPr>
          <p:nvPr>
            <p:ph idx="1"/>
          </p:nvPr>
        </p:nvSpPr>
        <p:spPr>
          <a:xfrm>
            <a:off x="1295400" y="2209800"/>
            <a:ext cx="5791200" cy="3679825"/>
          </a:xfrm>
        </p:spPr>
        <p:txBody>
          <a:bodyPr/>
          <a:lstStyle/>
          <a:p>
            <a:pPr marL="0" indent="0">
              <a:buNone/>
              <a:defRPr/>
            </a:pPr>
            <a:r>
              <a:rPr lang="en-US" altLang="en-US" sz="1600" dirty="0">
                <a:latin typeface="Arial" panose="020B0604020202020204" pitchFamily="34" charset="0"/>
              </a:rPr>
              <a:t>Here are some examples: </a:t>
            </a:r>
          </a:p>
          <a:p>
            <a:pPr>
              <a:defRPr/>
            </a:pPr>
            <a:r>
              <a:rPr lang="en-US" altLang="en-US" sz="1600" dirty="0">
                <a:latin typeface="Arial" panose="020B0604020202020204" pitchFamily="34" charset="0"/>
              </a:rPr>
              <a:t>Opportunities to handle and explore books:</a:t>
            </a:r>
          </a:p>
          <a:p>
            <a:pPr>
              <a:buFontTx/>
              <a:buChar char="•"/>
              <a:defRPr/>
            </a:pPr>
            <a:r>
              <a:rPr lang="en-US" altLang="en-US" sz="1600" dirty="0">
                <a:latin typeface="Arial" panose="020B0604020202020204" pitchFamily="34" charset="0"/>
              </a:rPr>
              <a:t> Magnifier for accessibility</a:t>
            </a:r>
          </a:p>
          <a:p>
            <a:pPr>
              <a:buFontTx/>
              <a:buChar char="•"/>
              <a:defRPr/>
            </a:pPr>
            <a:endParaRPr lang="en-US" altLang="en-US" sz="1600" dirty="0">
              <a:latin typeface="Arial" panose="020B0604020202020204" pitchFamily="34" charset="0"/>
            </a:endParaRPr>
          </a:p>
          <a:p>
            <a:pPr>
              <a:defRPr/>
            </a:pPr>
            <a:r>
              <a:rPr lang="en-US" altLang="en-US" sz="1600" dirty="0">
                <a:latin typeface="Arial" panose="020B0604020202020204" pitchFamily="34" charset="0"/>
              </a:rPr>
              <a:t>Print awareness</a:t>
            </a:r>
          </a:p>
          <a:p>
            <a:pPr>
              <a:buFontTx/>
              <a:buChar char="•"/>
              <a:defRPr/>
            </a:pPr>
            <a:r>
              <a:rPr lang="en-US" altLang="en-US" sz="1600" dirty="0">
                <a:latin typeface="Arial" panose="020B0604020202020204" pitchFamily="34" charset="0"/>
              </a:rPr>
              <a:t> Labels, variety of formats</a:t>
            </a:r>
          </a:p>
          <a:p>
            <a:pPr>
              <a:defRPr/>
            </a:pPr>
            <a:endParaRPr lang="en-US" altLang="en-US" sz="1600" dirty="0">
              <a:latin typeface="Arial" panose="020B0604020202020204" pitchFamily="34" charset="0"/>
            </a:endParaRPr>
          </a:p>
          <a:p>
            <a:pPr>
              <a:defRPr/>
            </a:pPr>
            <a:r>
              <a:rPr lang="en-US" altLang="en-US" sz="1600" dirty="0">
                <a:latin typeface="Arial" panose="020B0604020202020204" pitchFamily="34" charset="0"/>
              </a:rPr>
              <a:t>Related skills</a:t>
            </a:r>
          </a:p>
          <a:p>
            <a:pPr>
              <a:buFontTx/>
              <a:buChar char="•"/>
              <a:defRPr/>
            </a:pPr>
            <a:r>
              <a:rPr lang="en-US" altLang="en-US" sz="1600" dirty="0">
                <a:latin typeface="Arial" panose="020B0604020202020204" pitchFamily="34" charset="0"/>
              </a:rPr>
              <a:t> Adapted games – builds on turn-taking, matching, following </a:t>
            </a:r>
            <a:r>
              <a:rPr lang="ja-JP" altLang="en-US" sz="1600" dirty="0">
                <a:latin typeface="Arial" panose="020B0604020202020204" pitchFamily="34" charset="0"/>
              </a:rPr>
              <a:t>“</a:t>
            </a:r>
            <a:r>
              <a:rPr lang="en-US" altLang="ja-JP" sz="1600" dirty="0">
                <a:latin typeface="Arial" panose="020B0604020202020204" pitchFamily="34" charset="0"/>
              </a:rPr>
              <a:t>written</a:t>
            </a:r>
            <a:r>
              <a:rPr lang="ja-JP" altLang="en-US" sz="1600" dirty="0">
                <a:latin typeface="Arial" panose="020B0604020202020204" pitchFamily="34" charset="0"/>
              </a:rPr>
              <a:t>”</a:t>
            </a:r>
            <a:r>
              <a:rPr lang="en-US" altLang="ja-JP" sz="1600" dirty="0">
                <a:latin typeface="Arial" panose="020B0604020202020204" pitchFamily="34" charset="0"/>
              </a:rPr>
              <a:t> directions</a:t>
            </a:r>
          </a:p>
          <a:p>
            <a:pPr>
              <a:defRPr/>
            </a:pPr>
            <a:endParaRPr lang="en-US" dirty="0"/>
          </a:p>
          <a:p>
            <a:endParaRPr lang="en-US" dirty="0"/>
          </a:p>
        </p:txBody>
      </p:sp>
      <p:pic>
        <p:nvPicPr>
          <p:cNvPr id="23556" name="Picture 2" descr="Reading with magnifying glass, labeled chair, adaptive g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32888"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4088DFC7-9ECF-4399-9E2F-1F45366D9BD2}" type="slidenum">
              <a:rPr lang="en-US" altLang="en-US" smtClean="0"/>
              <a:pPr/>
              <a:t>9</a:t>
            </a:fld>
            <a:endParaRPr lang="en-US" alt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Early Literacy Learning &amp;quot;&quot;/&gt;&lt;property id=&quot;20307&quot; value=&quot;659&quot;/&gt;&lt;/object&gt;&lt;object type=&quot;3&quot; unique_id=&quot;10004&quot;&gt;&lt;property id=&quot;20148&quot; value=&quot;5&quot;/&gt;&lt;property id=&quot;20300&quot; value=&quot;Slide 2 - &amp;quot;What is literacy?&amp;quot;&quot;/&gt;&lt;property id=&quot;20307&quot; value=&quot;660&quot;/&gt;&lt;/object&gt;&lt;object type=&quot;3&quot; unique_id=&quot;10005&quot;&gt;&lt;property id=&quot;20148&quot; value=&quot;5&quot;/&gt;&lt;property id=&quot;20300&quot; value=&quot;Slide 3 - &amp;quot;Literacy Development &amp;quot;&quot;/&gt;&lt;property id=&quot;20307&quot; value=&quot;663&quot;/&gt;&lt;/object&gt;&lt;object type=&quot;3&quot; unique_id=&quot;10006&quot;&gt;&lt;property id=&quot;20148&quot; value=&quot;5&quot;/&gt;&lt;property id=&quot;20300&quot; value=&quot;Slide 4 - &amp;quot;Early Literacy Skills&amp;quot;&quot;/&gt;&lt;property id=&quot;20307&quot; value=&quot;664&quot;/&gt;&lt;/object&gt;&lt;object type=&quot;3&quot; unique_id=&quot;10007&quot;&gt;&lt;property id=&quot;20148&quot; value=&quot;5&quot;/&gt;&lt;property id=&quot;20300&quot; value=&quot;Slide 5 - &amp;quot;Promoting Early Literacy Learning&amp;quot;&quot;/&gt;&lt;property id=&quot;20307&quot; value=&quot;666&quot;/&gt;&lt;/object&gt;&lt;object type=&quot;3&quot; unique_id=&quot;10008&quot;&gt;&lt;property id=&quot;20148&quot; value=&quot;5&quot;/&gt;&lt;property id=&quot;20300&quot; value=&quot;Slide 6 - &amp;quot;Exposure to books and writing materials &amp;quot;&quot;/&gt;&lt;property id=&quot;20307&quot; value=&quot;670&quot;/&gt;&lt;/object&gt;&lt;object type=&quot;3&quot; unique_id=&quot;10009&quot;&gt;&lt;property id=&quot;20148&quot; value=&quot;5&quot;/&gt;&lt;property id=&quot;20300&quot; value=&quot;Slide 7 - &amp;quot;Exposure to (books and) writing materials &amp;quot;&quot;/&gt;&lt;property id=&quot;20307&quot; value=&quot;668&quot;/&gt;&lt;/object&gt;&lt;object type=&quot;3&quot; unique_id=&quot;10010&quot;&gt;&lt;property id=&quot;20148&quot; value=&quot;5&quot;/&gt;&lt;property id=&quot;20300&quot; value=&quot;Slide 8 - &amp;quot;Accessible Literacy Materials and Activities (1 of 2)&amp;quot;&quot;/&gt;&lt;property id=&quot;20307&quot; value=&quot;681&quot;/&gt;&lt;/object&gt;&lt;object type=&quot;3&quot; unique_id=&quot;10011&quot;&gt;&lt;property id=&quot;20148&quot; value=&quot;5&quot;/&gt;&lt;property id=&quot;20300&quot; value=&quot;Slide 9 - &amp;quot;Accessible Literacy Materials and Activities (2 of 2)&amp;quot;&quot;/&gt;&lt;property id=&quot;20307&quot; value=&quot;669&quot;/&gt;&lt;/object&gt;&lt;object type=&quot;3&quot; unique_id=&quot;10012&quot;&gt;&lt;property id=&quot;20148&quot; value=&quot;5&quot;/&gt;&lt;property id=&quot;20300&quot; value=&quot;Slide 10 - &amp;quot;Exposure to writing materials: Brailler &amp;quot;&quot;/&gt;&lt;property id=&quot;20307&quot; value=&quot;709&quot;/&gt;&lt;/object&gt;&lt;object type=&quot;3&quot; unique_id=&quot;10013&quot;&gt;&lt;property id=&quot;20148&quot; value=&quot;5&quot;/&gt;&lt;property id=&quot;20300&quot; value=&quot;Slide 11 - &amp;quot;Exposure to print: Labels (1 of 3)&amp;quot;&quot;/&gt;&lt;property id=&quot;20307&quot; value=&quot;682&quot;/&gt;&lt;/object&gt;&lt;object type=&quot;3&quot; unique_id=&quot;10014&quot;&gt;&lt;property id=&quot;20148&quot; value=&quot;5&quot;/&gt;&lt;property id=&quot;20300&quot; value=&quot;Slide 12 - &amp;quot;Exposure to print: Labels (2 of 3)&amp;quot;&quot;/&gt;&lt;property id=&quot;20307&quot; value=&quot;708&quot;/&gt;&lt;/object&gt;&lt;object type=&quot;3&quot; unique_id=&quot;10015&quot;&gt;&lt;property id=&quot;20148&quot; value=&quot;5&quot;/&gt;&lt;property id=&quot;20300&quot; value=&quot;Slide 13 - &amp;quot;Exposure to print: Labels (3 of 3)&amp;quot;&quot;/&gt;&lt;property id=&quot;20307&quot; value=&quot;685&quot;/&gt;&lt;/object&gt;&lt;object type=&quot;3&quot; unique_id=&quot;10016&quot;&gt;&lt;property id=&quot;20148&quot; value=&quot;5&quot;/&gt;&lt;property id=&quot;20300&quot; value=&quot;Slide 14 - &amp;quot;Exposure to print: Books (1 of 5) &amp;quot;&quot;/&gt;&lt;property id=&quot;20307&quot; value=&quot;688&quot;/&gt;&lt;/object&gt;&lt;object type=&quot;3&quot; unique_id=&quot;10017&quot;&gt;&lt;property id=&quot;20148&quot; value=&quot;5&quot;/&gt;&lt;property id=&quot;20300&quot; value=&quot;Slide 15 - &amp;quot;Exposure to print: Books (2 of 5)  &amp;quot;&quot;/&gt;&lt;property id=&quot;20307&quot; value=&quot;689&quot;/&gt;&lt;/object&gt;&lt;object type=&quot;3&quot; unique_id=&quot;10018&quot;&gt;&lt;property id=&quot;20148&quot; value=&quot;5&quot;/&gt;&lt;property id=&quot;20300&quot; value=&quot;Slide 16 - &amp;quot;Exposure to print: Books (3 of 5) &amp;quot;&quot;/&gt;&lt;property id=&quot;20307&quot; value=&quot;690&quot;/&gt;&lt;/object&gt;&lt;object type=&quot;3&quot; unique_id=&quot;10019&quot;&gt;&lt;property id=&quot;20148&quot; value=&quot;5&quot;/&gt;&lt;property id=&quot;20300&quot; value=&quot;Slide 17 - &amp;quot;Exposure to print: Books (4 of 5)&amp;quot;&quot;/&gt;&lt;property id=&quot;20307&quot; value=&quot;691&quot;/&gt;&lt;/object&gt;&lt;object type=&quot;3&quot; unique_id=&quot;10020&quot;&gt;&lt;property id=&quot;20148&quot; value=&quot;5&quot;/&gt;&lt;property id=&quot;20300&quot; value=&quot;Slide 18 - &amp;quot;Exposure to print: Books (5 of 5)&amp;quot;&quot;/&gt;&lt;property id=&quot;20307&quot; value=&quot;692&quot;/&gt;&lt;/object&gt;&lt;object type=&quot;3&quot; unique_id=&quot;10021&quot;&gt;&lt;property id=&quot;20148&quot; value=&quot;5&quot;/&gt;&lt;property id=&quot;20300&quot; value=&quot;Slide 19 - &amp;quot;Adapting Books: Page Turners (1 of 2)&amp;quot;&quot;/&gt;&lt;property id=&quot;20307&quot; value=&quot;710&quot;/&gt;&lt;/object&gt;&lt;object type=&quot;3&quot; unique_id=&quot;10022&quot;&gt;&lt;property id=&quot;20148&quot; value=&quot;5&quot;/&gt;&lt;property id=&quot;20300&quot; value=&quot;Slide 20 - &amp;quot;Adapting Books: Page Turners (2 of 2)&amp;quot;&quot;/&gt;&lt;property id=&quot;20307&quot; value=&quot;711&quot;/&gt;&lt;/object&gt;&lt;object type=&quot;3&quot; unique_id=&quot;10023&quot;&gt;&lt;property id=&quot;20148&quot; value=&quot;5&quot;/&gt;&lt;property id=&quot;20300&quot; value=&quot;Slide 21 - &amp;quot;Story bag: Home or Preschool &amp;quot;&quot;/&gt;&lt;property id=&quot;20307&quot; value=&quot;712&quot;/&gt;&lt;/object&gt;&lt;/object&gt;&lt;object type=&quot;8&quot; unique_id=&quot;10046&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15306</TotalTime>
  <Words>1615</Words>
  <Application>Microsoft Office PowerPoint</Application>
  <PresentationFormat>On-screen Show (4:3)</PresentationFormat>
  <Paragraphs>210</Paragraphs>
  <Slides>21</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Candara</vt:lpstr>
      <vt:lpstr>Symbol</vt:lpstr>
      <vt:lpstr>Times</vt:lpstr>
      <vt:lpstr>Tw Cen MT</vt:lpstr>
      <vt:lpstr>Wingdings</vt:lpstr>
      <vt:lpstr>Waveform</vt:lpstr>
      <vt:lpstr>Early Literacy Learning </vt:lpstr>
      <vt:lpstr>What is Literacy?</vt:lpstr>
      <vt:lpstr>Literacy Development </vt:lpstr>
      <vt:lpstr>Early Literacy Skills</vt:lpstr>
      <vt:lpstr>Promoting Early Literacy Learning</vt:lpstr>
      <vt:lpstr>Exposure to Books and Writing materials </vt:lpstr>
      <vt:lpstr>PowerPoint Presentation</vt:lpstr>
      <vt:lpstr>Accessible Literacy Materials and Activities</vt:lpstr>
      <vt:lpstr>Accessible Literacy Materials and Activities (2 of 2)</vt:lpstr>
      <vt:lpstr>Exposure to Writing Materials: Brailler </vt:lpstr>
      <vt:lpstr>Exposure to Print: Labels (1 of 3)</vt:lpstr>
      <vt:lpstr>Exposure to Print: Labels (2 of 3)</vt:lpstr>
      <vt:lpstr>Exposure to Print: Labels (3 of 3)</vt:lpstr>
      <vt:lpstr>Exposure to Print: Books (1 of 5) </vt:lpstr>
      <vt:lpstr>Exposure to Print: Books (2 of 5)  </vt:lpstr>
      <vt:lpstr>Exposure to Print: Books (3 of 5) </vt:lpstr>
      <vt:lpstr>Exposure to Print: Books (4 of 5)</vt:lpstr>
      <vt:lpstr>Exposure to Print: Books (5 of 5)</vt:lpstr>
      <vt:lpstr>Adapting Books: Page Turners (1 of 2)</vt:lpstr>
      <vt:lpstr>Adapting Books: Page Turners (2 of 2)</vt:lpstr>
      <vt:lpstr>Story Bag: Home or Preschool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Literacy Learning</dc:title>
  <dc:creator>malloyp</dc:creator>
  <cp:lastModifiedBy>Peggy Malloy</cp:lastModifiedBy>
  <cp:revision>399</cp:revision>
  <cp:lastPrinted>2016-03-02T19:30:34Z</cp:lastPrinted>
  <dcterms:created xsi:type="dcterms:W3CDTF">2010-04-29T12:24:08Z</dcterms:created>
  <dcterms:modified xsi:type="dcterms:W3CDTF">2025-02-15T00:29:47Z</dcterms:modified>
</cp:coreProperties>
</file>