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257" r:id="rId3"/>
    <p:sldId id="280" r:id="rId4"/>
    <p:sldId id="312" r:id="rId5"/>
    <p:sldId id="313" r:id="rId6"/>
    <p:sldId id="349" r:id="rId7"/>
    <p:sldId id="323" r:id="rId8"/>
    <p:sldId id="317" r:id="rId9"/>
    <p:sldId id="324" r:id="rId10"/>
    <p:sldId id="314" r:id="rId11"/>
    <p:sldId id="316" r:id="rId12"/>
    <p:sldId id="318" r:id="rId13"/>
    <p:sldId id="319" r:id="rId14"/>
    <p:sldId id="320" r:id="rId15"/>
    <p:sldId id="321" r:id="rId16"/>
    <p:sldId id="325" r:id="rId17"/>
    <p:sldId id="309" r:id="rId18"/>
    <p:sldId id="258" r:id="rId19"/>
    <p:sldId id="259" r:id="rId20"/>
    <p:sldId id="267" r:id="rId21"/>
    <p:sldId id="266" r:id="rId22"/>
    <p:sldId id="270" r:id="rId23"/>
    <p:sldId id="282" r:id="rId24"/>
    <p:sldId id="271" r:id="rId25"/>
    <p:sldId id="347" r:id="rId26"/>
    <p:sldId id="261" r:id="rId27"/>
    <p:sldId id="281" r:id="rId28"/>
    <p:sldId id="276" r:id="rId29"/>
    <p:sldId id="274" r:id="rId30"/>
    <p:sldId id="284" r:id="rId31"/>
    <p:sldId id="285" r:id="rId32"/>
    <p:sldId id="286" r:id="rId33"/>
    <p:sldId id="287" r:id="rId34"/>
    <p:sldId id="288" r:id="rId35"/>
    <p:sldId id="348" r:id="rId36"/>
    <p:sldId id="279" r:id="rId37"/>
    <p:sldId id="297" r:id="rId38"/>
    <p:sldId id="298" r:id="rId39"/>
    <p:sldId id="289" r:id="rId40"/>
    <p:sldId id="290" r:id="rId41"/>
    <p:sldId id="263" r:id="rId42"/>
    <p:sldId id="264" r:id="rId43"/>
    <p:sldId id="293" r:id="rId44"/>
    <p:sldId id="294" r:id="rId45"/>
    <p:sldId id="308" r:id="rId46"/>
    <p:sldId id="326" r:id="rId47"/>
    <p:sldId id="302" r:id="rId48"/>
    <p:sldId id="304" r:id="rId49"/>
    <p:sldId id="303" r:id="rId50"/>
    <p:sldId id="310" r:id="rId51"/>
    <p:sldId id="311" r:id="rId52"/>
    <p:sldId id="342" r:id="rId53"/>
    <p:sldId id="335" r:id="rId54"/>
    <p:sldId id="336" r:id="rId55"/>
    <p:sldId id="339" r:id="rId56"/>
    <p:sldId id="345" r:id="rId57"/>
    <p:sldId id="346" r:id="rId58"/>
    <p:sldId id="343" r:id="rId59"/>
    <p:sldId id="344" r:id="rId60"/>
    <p:sldId id="337" r:id="rId61"/>
    <p:sldId id="299" r:id="rId62"/>
    <p:sldId id="327" r:id="rId63"/>
    <p:sldId id="341" r:id="rId64"/>
    <p:sldId id="301" r:id="rId65"/>
    <p:sldId id="283"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93ED71-80DE-4115-8AA6-1AFEA0E3671D}">
          <p14:sldIdLst>
            <p14:sldId id="256"/>
            <p14:sldId id="257"/>
            <p14:sldId id="280"/>
            <p14:sldId id="312"/>
            <p14:sldId id="313"/>
            <p14:sldId id="349"/>
            <p14:sldId id="323"/>
            <p14:sldId id="317"/>
            <p14:sldId id="324"/>
            <p14:sldId id="314"/>
            <p14:sldId id="316"/>
            <p14:sldId id="318"/>
            <p14:sldId id="319"/>
            <p14:sldId id="320"/>
            <p14:sldId id="321"/>
            <p14:sldId id="325"/>
            <p14:sldId id="309"/>
            <p14:sldId id="258"/>
          </p14:sldIdLst>
        </p14:section>
        <p14:section name="Untitled Section" id="{B9A9B05E-0947-489F-9BAF-2002D3B3F00B}">
          <p14:sldIdLst>
            <p14:sldId id="259"/>
            <p14:sldId id="267"/>
            <p14:sldId id="266"/>
            <p14:sldId id="270"/>
            <p14:sldId id="282"/>
            <p14:sldId id="271"/>
            <p14:sldId id="347"/>
            <p14:sldId id="261"/>
            <p14:sldId id="281"/>
            <p14:sldId id="276"/>
            <p14:sldId id="274"/>
            <p14:sldId id="284"/>
            <p14:sldId id="285"/>
            <p14:sldId id="286"/>
            <p14:sldId id="287"/>
            <p14:sldId id="288"/>
            <p14:sldId id="348"/>
            <p14:sldId id="279"/>
            <p14:sldId id="297"/>
            <p14:sldId id="298"/>
            <p14:sldId id="289"/>
            <p14:sldId id="290"/>
            <p14:sldId id="263"/>
            <p14:sldId id="264"/>
            <p14:sldId id="293"/>
            <p14:sldId id="294"/>
            <p14:sldId id="308"/>
            <p14:sldId id="326"/>
            <p14:sldId id="302"/>
            <p14:sldId id="304"/>
            <p14:sldId id="303"/>
            <p14:sldId id="310"/>
            <p14:sldId id="311"/>
            <p14:sldId id="342"/>
            <p14:sldId id="335"/>
            <p14:sldId id="336"/>
            <p14:sldId id="339"/>
            <p14:sldId id="345"/>
            <p14:sldId id="346"/>
            <p14:sldId id="343"/>
            <p14:sldId id="344"/>
            <p14:sldId id="337"/>
            <p14:sldId id="299"/>
            <p14:sldId id="327"/>
            <p14:sldId id="341"/>
            <p14:sldId id="301"/>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8" autoAdjust="0"/>
    <p:restoredTop sz="86420" autoAdjust="0"/>
  </p:normalViewPr>
  <p:slideViewPr>
    <p:cSldViewPr snapToGrid="0" snapToObjects="1">
      <p:cViewPr varScale="1">
        <p:scale>
          <a:sx n="96" d="100"/>
          <a:sy n="96" d="100"/>
        </p:scale>
        <p:origin x="976" y="16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45" d="100"/>
        <a:sy n="145" d="100"/>
      </p:scale>
      <p:origin x="0" y="35112"/>
    </p:cViewPr>
  </p:sorterViewPr>
  <p:notesViewPr>
    <p:cSldViewPr snapToGrid="0" snapToObjects="1">
      <p:cViewPr>
        <p:scale>
          <a:sx n="125" d="100"/>
          <a:sy n="125" d="100"/>
        </p:scale>
        <p:origin x="-2760" y="18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9570F-9C43-EF4A-AA23-A857B8490B37}" type="datetimeFigureOut">
              <a:rPr lang="en-US" smtClean="0"/>
              <a:t>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49EEC-4B8D-2044-BA20-AFD3074E8420}" type="slidenum">
              <a:rPr lang="en-US" smtClean="0"/>
              <a:t>‹#›</a:t>
            </a:fld>
            <a:endParaRPr lang="en-US"/>
          </a:p>
        </p:txBody>
      </p:sp>
    </p:spTree>
    <p:extLst>
      <p:ext uri="{BB962C8B-B14F-4D97-AF65-F5344CB8AC3E}">
        <p14:creationId xmlns:p14="http://schemas.microsoft.com/office/powerpoint/2010/main" val="340570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449EEC-4B8D-2044-BA20-AFD3074E8420}" type="slidenum">
              <a:rPr lang="en-US" smtClean="0"/>
              <a:t>4</a:t>
            </a:fld>
            <a:endParaRPr lang="en-US"/>
          </a:p>
        </p:txBody>
      </p:sp>
    </p:spTree>
    <p:extLst>
      <p:ext uri="{BB962C8B-B14F-4D97-AF65-F5344CB8AC3E}">
        <p14:creationId xmlns:p14="http://schemas.microsoft.com/office/powerpoint/2010/main" val="317223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49EEC-4B8D-2044-BA20-AFD3074E8420}" type="slidenum">
              <a:rPr lang="en-US" smtClean="0"/>
              <a:t>19</a:t>
            </a:fld>
            <a:endParaRPr lang="en-US"/>
          </a:p>
        </p:txBody>
      </p:sp>
    </p:spTree>
    <p:extLst>
      <p:ext uri="{BB962C8B-B14F-4D97-AF65-F5344CB8AC3E}">
        <p14:creationId xmlns:p14="http://schemas.microsoft.com/office/powerpoint/2010/main" val="231182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in terms of INTENTIONALLY </a:t>
            </a:r>
            <a:r>
              <a:rPr lang="en-US" b="1" u="sng" dirty="0"/>
              <a:t>COMMUNICATIVE</a:t>
            </a:r>
            <a:r>
              <a:rPr lang="en-US" b="1" dirty="0"/>
              <a:t> responses, right?  (I do NOT believe he generally demonstrates those!)</a:t>
            </a:r>
          </a:p>
        </p:txBody>
      </p:sp>
      <p:sp>
        <p:nvSpPr>
          <p:cNvPr id="4" name="Slide Number Placeholder 3"/>
          <p:cNvSpPr>
            <a:spLocks noGrp="1"/>
          </p:cNvSpPr>
          <p:nvPr>
            <p:ph type="sldNum" sz="quarter" idx="10"/>
          </p:nvPr>
        </p:nvSpPr>
        <p:spPr/>
        <p:txBody>
          <a:bodyPr/>
          <a:lstStyle/>
          <a:p>
            <a:fld id="{04449EEC-4B8D-2044-BA20-AFD3074E8420}" type="slidenum">
              <a:rPr lang="en-US" smtClean="0"/>
              <a:t>23</a:t>
            </a:fld>
            <a:endParaRPr lang="en-US"/>
          </a:p>
        </p:txBody>
      </p:sp>
    </p:spTree>
    <p:extLst>
      <p:ext uri="{BB962C8B-B14F-4D97-AF65-F5344CB8AC3E}">
        <p14:creationId xmlns:p14="http://schemas.microsoft.com/office/powerpoint/2010/main" val="276592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Communication Matrix</a:t>
            </a:r>
            <a:r>
              <a:rPr lang="en-US" sz="2000" dirty="0"/>
              <a:t> very consistent with the constructs of intentionality, as we have been using these throughout the seminar</a:t>
            </a:r>
            <a:endParaRPr lang="en-US" sz="2000" b="1" dirty="0"/>
          </a:p>
        </p:txBody>
      </p:sp>
      <p:sp>
        <p:nvSpPr>
          <p:cNvPr id="4" name="Slide Number Placeholder 3"/>
          <p:cNvSpPr>
            <a:spLocks noGrp="1"/>
          </p:cNvSpPr>
          <p:nvPr>
            <p:ph type="sldNum" sz="quarter" idx="10"/>
          </p:nvPr>
        </p:nvSpPr>
        <p:spPr/>
        <p:txBody>
          <a:bodyPr/>
          <a:lstStyle/>
          <a:p>
            <a:fld id="{04449EEC-4B8D-2044-BA20-AFD3074E8420}" type="slidenum">
              <a:rPr lang="en-US" smtClean="0"/>
              <a:t>46</a:t>
            </a:fld>
            <a:endParaRPr lang="en-US"/>
          </a:p>
        </p:txBody>
      </p:sp>
    </p:spTree>
    <p:extLst>
      <p:ext uri="{BB962C8B-B14F-4D97-AF65-F5344CB8AC3E}">
        <p14:creationId xmlns:p14="http://schemas.microsoft.com/office/powerpoint/2010/main" val="518461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87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FBF0E2-3B6C-F34D-8823-FEC0B08370CB}" type="slidenum">
              <a:rPr lang="en-US" sz="1200">
                <a:latin typeface="Calibri" charset="0"/>
              </a:rPr>
              <a:pPr eaLnBrk="1" hangingPunct="1"/>
              <a:t>55</a:t>
            </a:fld>
            <a:endParaRPr lang="en-US" sz="1200" dirty="0">
              <a:latin typeface="Calibri" charset="0"/>
            </a:endParaRPr>
          </a:p>
        </p:txBody>
      </p:sp>
      <p:sp>
        <p:nvSpPr>
          <p:cNvPr id="263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3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5E3DB0-719B-784C-9824-A592589F8C56}" type="slidenum">
              <a:rPr lang="en-US" sz="1200">
                <a:latin typeface="Calibri" charset="0"/>
              </a:rPr>
              <a:pPr eaLnBrk="1" hangingPunct="1"/>
              <a:t>59</a:t>
            </a:fld>
            <a:endParaRPr lang="en-US" sz="1200">
              <a:latin typeface="Calibri" charset="0"/>
            </a:endParaRPr>
          </a:p>
        </p:txBody>
      </p:sp>
      <p:sp>
        <p:nvSpPr>
          <p:cNvPr id="336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6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mr-IN" dirty="0"/>
              <a:t>–</a:t>
            </a:r>
            <a:r>
              <a:rPr lang="en-US" dirty="0"/>
              <a:t> especially if the learner shows a preference for proprioceptive and / or vestibular stimuli!!!</a:t>
            </a:r>
          </a:p>
        </p:txBody>
      </p:sp>
      <p:sp>
        <p:nvSpPr>
          <p:cNvPr id="4" name="Slide Number Placeholder 3"/>
          <p:cNvSpPr>
            <a:spLocks noGrp="1"/>
          </p:cNvSpPr>
          <p:nvPr>
            <p:ph type="sldNum" sz="quarter" idx="10"/>
          </p:nvPr>
        </p:nvSpPr>
        <p:spPr/>
        <p:txBody>
          <a:bodyPr/>
          <a:lstStyle/>
          <a:p>
            <a:fld id="{04449EEC-4B8D-2044-BA20-AFD3074E8420}" type="slidenum">
              <a:rPr lang="en-US" smtClean="0"/>
              <a:t>61</a:t>
            </a:fld>
            <a:endParaRPr lang="en-US"/>
          </a:p>
        </p:txBody>
      </p:sp>
    </p:spTree>
    <p:extLst>
      <p:ext uri="{BB962C8B-B14F-4D97-AF65-F5344CB8AC3E}">
        <p14:creationId xmlns:p14="http://schemas.microsoft.com/office/powerpoint/2010/main" val="2752042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#5 </a:t>
            </a:r>
            <a:r>
              <a:rPr lang="mr-IN" sz="2000" dirty="0"/>
              <a:t>–</a:t>
            </a:r>
            <a:r>
              <a:rPr lang="en-US" sz="2000" dirty="0"/>
              <a:t> Vision:  distance, field, color, consistency of</a:t>
            </a:r>
            <a:r>
              <a:rPr lang="mr-IN" sz="2000" dirty="0"/>
              <a:t>…</a:t>
            </a:r>
            <a:endParaRPr lang="en-US" sz="2000" dirty="0"/>
          </a:p>
          <a:p>
            <a:r>
              <a:rPr lang="en-US" sz="2000" dirty="0"/>
              <a:t>         Hearing:  volume, pitch, type (</a:t>
            </a:r>
            <a:r>
              <a:rPr lang="en-US" sz="2000" dirty="0" err="1"/>
              <a:t>env</a:t>
            </a:r>
            <a:r>
              <a:rPr lang="en-US" sz="2000" dirty="0"/>
              <a:t> / speech)</a:t>
            </a:r>
          </a:p>
          <a:p>
            <a:r>
              <a:rPr lang="en-US" sz="2000" dirty="0"/>
              <a:t>        </a:t>
            </a:r>
          </a:p>
        </p:txBody>
      </p:sp>
      <p:sp>
        <p:nvSpPr>
          <p:cNvPr id="4" name="Slide Number Placeholder 3"/>
          <p:cNvSpPr>
            <a:spLocks noGrp="1"/>
          </p:cNvSpPr>
          <p:nvPr>
            <p:ph type="sldNum" sz="quarter" idx="10"/>
          </p:nvPr>
        </p:nvSpPr>
        <p:spPr/>
        <p:txBody>
          <a:bodyPr/>
          <a:lstStyle/>
          <a:p>
            <a:fld id="{04449EEC-4B8D-2044-BA20-AFD3074E8420}" type="slidenum">
              <a:rPr lang="en-US" smtClean="0"/>
              <a:t>62</a:t>
            </a:fld>
            <a:endParaRPr lang="en-US"/>
          </a:p>
        </p:txBody>
      </p:sp>
    </p:spTree>
    <p:extLst>
      <p:ext uri="{BB962C8B-B14F-4D97-AF65-F5344CB8AC3E}">
        <p14:creationId xmlns:p14="http://schemas.microsoft.com/office/powerpoint/2010/main" val="275204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UNINTENTIONAL behaviors require significant interpretation from the partner</a:t>
            </a:r>
            <a:r>
              <a:rPr lang="mr-IN" b="1" dirty="0"/>
              <a:t>…</a:t>
            </a:r>
            <a:endParaRPr lang="en-US" b="1" dirty="0"/>
          </a:p>
          <a:p>
            <a:endParaRPr lang="en-US" b="1" dirty="0"/>
          </a:p>
          <a:p>
            <a:r>
              <a:rPr lang="en-US" b="1" dirty="0"/>
              <a:t>INTENTIONAL behaviors simply need the partner to provide / assign  communicative purpose for them!</a:t>
            </a:r>
          </a:p>
        </p:txBody>
      </p:sp>
      <p:sp>
        <p:nvSpPr>
          <p:cNvPr id="4" name="Slide Number Placeholder 3"/>
          <p:cNvSpPr>
            <a:spLocks noGrp="1"/>
          </p:cNvSpPr>
          <p:nvPr>
            <p:ph type="sldNum" sz="quarter" idx="10"/>
          </p:nvPr>
        </p:nvSpPr>
        <p:spPr/>
        <p:txBody>
          <a:bodyPr/>
          <a:lstStyle/>
          <a:p>
            <a:fld id="{04449EEC-4B8D-2044-BA20-AFD3074E8420}" type="slidenum">
              <a:rPr lang="en-US" smtClean="0"/>
              <a:t>5</a:t>
            </a:fld>
            <a:endParaRPr lang="en-US"/>
          </a:p>
        </p:txBody>
      </p:sp>
    </p:spTree>
    <p:extLst>
      <p:ext uri="{BB962C8B-B14F-4D97-AF65-F5344CB8AC3E}">
        <p14:creationId xmlns:p14="http://schemas.microsoft.com/office/powerpoint/2010/main" val="16286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UNINTENTIONAL behaviors require significant interpretation from the partner</a:t>
            </a:r>
            <a:r>
              <a:rPr lang="mr-IN" b="1" dirty="0"/>
              <a:t>…</a:t>
            </a:r>
            <a:endParaRPr lang="en-US" b="1" dirty="0"/>
          </a:p>
          <a:p>
            <a:endParaRPr lang="en-US" b="1" dirty="0"/>
          </a:p>
          <a:p>
            <a:r>
              <a:rPr lang="en-US" b="1" dirty="0"/>
              <a:t>INTENTIONAL behaviors simply need the partner to provide / assign  communicative purpose for them!</a:t>
            </a:r>
          </a:p>
        </p:txBody>
      </p:sp>
      <p:sp>
        <p:nvSpPr>
          <p:cNvPr id="4" name="Slide Number Placeholder 3"/>
          <p:cNvSpPr>
            <a:spLocks noGrp="1"/>
          </p:cNvSpPr>
          <p:nvPr>
            <p:ph type="sldNum" sz="quarter" idx="10"/>
          </p:nvPr>
        </p:nvSpPr>
        <p:spPr/>
        <p:txBody>
          <a:bodyPr/>
          <a:lstStyle/>
          <a:p>
            <a:fld id="{04449EEC-4B8D-2044-BA20-AFD3074E8420}" type="slidenum">
              <a:rPr lang="en-US" smtClean="0"/>
              <a:t>6</a:t>
            </a:fld>
            <a:endParaRPr lang="en-US"/>
          </a:p>
        </p:txBody>
      </p:sp>
    </p:spTree>
    <p:extLst>
      <p:ext uri="{BB962C8B-B14F-4D97-AF65-F5344CB8AC3E}">
        <p14:creationId xmlns:p14="http://schemas.microsoft.com/office/powerpoint/2010/main" val="16286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Pivotal point!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solidFill>
                  <a:srgbClr val="0D0D0D"/>
                </a:solidFill>
                <a:latin typeface="Arial" charset="0"/>
                <a:ea typeface="ＭＳ Ｐゴシック" charset="0"/>
                <a:cs typeface="ＭＳ Ｐゴシック" charset="0"/>
              </a:rPr>
              <a:t>Reflexive behavior</a:t>
            </a:r>
          </a:p>
          <a:p>
            <a:endParaRPr lang="en-US" dirty="0">
              <a:solidFill>
                <a:srgbClr val="0D0D0D"/>
              </a:solidFill>
              <a:latin typeface="Arial" charset="0"/>
              <a:ea typeface="ＭＳ Ｐゴシック" charset="0"/>
              <a:cs typeface="ＭＳ Ｐゴシック" charset="0"/>
            </a:endParaRPr>
          </a:p>
          <a:p>
            <a:r>
              <a:rPr lang="en-US" i="1" dirty="0">
                <a:solidFill>
                  <a:srgbClr val="0D0D0D"/>
                </a:solidFill>
                <a:latin typeface="Arial" charset="0"/>
                <a:ea typeface="ＭＳ Ｐゴシック" charset="0"/>
                <a:cs typeface="ＭＳ Ｐゴシック" charset="0"/>
              </a:rPr>
              <a:t>Apparently</a:t>
            </a:r>
            <a:r>
              <a:rPr lang="en-US" dirty="0">
                <a:solidFill>
                  <a:srgbClr val="0D0D0D"/>
                </a:solidFill>
                <a:latin typeface="Arial" charset="0"/>
                <a:ea typeface="ＭＳ Ｐゴシック" charset="0"/>
                <a:cs typeface="ＭＳ Ｐゴシック" charset="0"/>
              </a:rPr>
              <a:t> random behavior</a:t>
            </a:r>
          </a:p>
          <a:p>
            <a:endParaRPr lang="en-US" dirty="0">
              <a:solidFill>
                <a:srgbClr val="0D0D0D"/>
              </a:solidFill>
              <a:latin typeface="Arial" charset="0"/>
              <a:ea typeface="ＭＳ Ｐゴシック" charset="0"/>
              <a:cs typeface="ＭＳ Ｐゴシック" charset="0"/>
            </a:endParaRPr>
          </a:p>
          <a:p>
            <a:r>
              <a:rPr lang="en-US" sz="1800" b="1" u="sng" dirty="0">
                <a:solidFill>
                  <a:srgbClr val="0D0D0D"/>
                </a:solidFill>
                <a:latin typeface="Arial" charset="0"/>
                <a:ea typeface="ＭＳ Ｐゴシック" charset="0"/>
                <a:cs typeface="ＭＳ Ｐゴシック" charset="0"/>
              </a:rPr>
              <a:t>Behavior state </a:t>
            </a:r>
            <a:r>
              <a:rPr lang="mr-IN" sz="1800" b="1" dirty="0">
                <a:solidFill>
                  <a:srgbClr val="0D0D0D"/>
                </a:solidFill>
                <a:latin typeface="Arial" charset="0"/>
                <a:ea typeface="ＭＳ Ｐゴシック" charset="0"/>
                <a:cs typeface="ＭＳ Ｐゴシック" charset="0"/>
              </a:rPr>
              <a:t>–</a:t>
            </a:r>
            <a:r>
              <a:rPr lang="en-US" sz="1800" b="1" dirty="0">
                <a:solidFill>
                  <a:srgbClr val="0D0D0D"/>
                </a:solidFill>
                <a:latin typeface="Arial" charset="0"/>
                <a:ea typeface="ＭＳ Ｐゴシック" charset="0"/>
                <a:cs typeface="ＭＳ Ｐゴシック" charset="0"/>
              </a:rPr>
              <a:t> we won’t be covering this today, though it </a:t>
            </a:r>
            <a:r>
              <a:rPr lang="en-US" sz="1800" b="1" i="1" dirty="0">
                <a:solidFill>
                  <a:srgbClr val="0D0D0D"/>
                </a:solidFill>
                <a:latin typeface="Arial" charset="0"/>
                <a:ea typeface="ＭＳ Ｐゴシック" charset="0"/>
                <a:cs typeface="ＭＳ Ｐゴシック" charset="0"/>
              </a:rPr>
              <a:t>IS</a:t>
            </a:r>
            <a:r>
              <a:rPr lang="en-US" sz="1800" b="1" dirty="0">
                <a:solidFill>
                  <a:srgbClr val="0D0D0D"/>
                </a:solidFill>
                <a:latin typeface="Arial" charset="0"/>
                <a:ea typeface="ＭＳ Ｐゴシック" charset="0"/>
                <a:cs typeface="ＭＳ Ｐゴシック" charset="0"/>
              </a:rPr>
              <a:t> critically important to communication programming for learners at this stage of development.</a:t>
            </a:r>
          </a:p>
          <a:p>
            <a:endParaRPr lang="en-US" b="1"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5D4F72-57F8-AD40-BE51-A48EDEEA0E79}"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C337C-8DAA-364C-8B70-81629A165EA0}" type="slidenum">
              <a:rPr lang="en-US" smtClean="0"/>
              <a:t>‹#›</a:t>
            </a:fld>
            <a:endParaRPr lang="en-US"/>
          </a:p>
        </p:txBody>
      </p:sp>
    </p:spTree>
    <p:extLst>
      <p:ext uri="{BB962C8B-B14F-4D97-AF65-F5344CB8AC3E}">
        <p14:creationId xmlns:p14="http://schemas.microsoft.com/office/powerpoint/2010/main" val="1650625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D4F72-57F8-AD40-BE51-A48EDEEA0E79}"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C337C-8DAA-364C-8B70-81629A165EA0}" type="slidenum">
              <a:rPr lang="en-US" smtClean="0"/>
              <a:t>‹#›</a:t>
            </a:fld>
            <a:endParaRPr lang="en-US"/>
          </a:p>
        </p:txBody>
      </p:sp>
    </p:spTree>
    <p:extLst>
      <p:ext uri="{BB962C8B-B14F-4D97-AF65-F5344CB8AC3E}">
        <p14:creationId xmlns:p14="http://schemas.microsoft.com/office/powerpoint/2010/main" val="23976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D4F72-57F8-AD40-BE51-A48EDEEA0E79}"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C337C-8DAA-364C-8B70-81629A165EA0}" type="slidenum">
              <a:rPr lang="en-US" smtClean="0"/>
              <a:t>‹#›</a:t>
            </a:fld>
            <a:endParaRPr lang="en-US"/>
          </a:p>
        </p:txBody>
      </p:sp>
    </p:spTree>
    <p:extLst>
      <p:ext uri="{BB962C8B-B14F-4D97-AF65-F5344CB8AC3E}">
        <p14:creationId xmlns:p14="http://schemas.microsoft.com/office/powerpoint/2010/main" val="155664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D4F72-57F8-AD40-BE51-A48EDEEA0E79}"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C337C-8DAA-364C-8B70-81629A165EA0}" type="slidenum">
              <a:rPr lang="en-US" smtClean="0"/>
              <a:t>‹#›</a:t>
            </a:fld>
            <a:endParaRPr lang="en-US"/>
          </a:p>
        </p:txBody>
      </p:sp>
    </p:spTree>
    <p:extLst>
      <p:ext uri="{BB962C8B-B14F-4D97-AF65-F5344CB8AC3E}">
        <p14:creationId xmlns:p14="http://schemas.microsoft.com/office/powerpoint/2010/main" val="426429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D4F72-57F8-AD40-BE51-A48EDEEA0E79}"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C337C-8DAA-364C-8B70-81629A165EA0}" type="slidenum">
              <a:rPr lang="en-US" smtClean="0"/>
              <a:t>‹#›</a:t>
            </a:fld>
            <a:endParaRPr lang="en-US"/>
          </a:p>
        </p:txBody>
      </p:sp>
    </p:spTree>
    <p:extLst>
      <p:ext uri="{BB962C8B-B14F-4D97-AF65-F5344CB8AC3E}">
        <p14:creationId xmlns:p14="http://schemas.microsoft.com/office/powerpoint/2010/main" val="314798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5D4F72-57F8-AD40-BE51-A48EDEEA0E79}"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C337C-8DAA-364C-8B70-81629A165EA0}" type="slidenum">
              <a:rPr lang="en-US" smtClean="0"/>
              <a:t>‹#›</a:t>
            </a:fld>
            <a:endParaRPr lang="en-US"/>
          </a:p>
        </p:txBody>
      </p:sp>
    </p:spTree>
    <p:extLst>
      <p:ext uri="{BB962C8B-B14F-4D97-AF65-F5344CB8AC3E}">
        <p14:creationId xmlns:p14="http://schemas.microsoft.com/office/powerpoint/2010/main" val="343489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D4F72-57F8-AD40-BE51-A48EDEEA0E79}" type="datetimeFigureOut">
              <a:rPr lang="en-US" smtClean="0"/>
              <a:t>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C337C-8DAA-364C-8B70-81629A165EA0}" type="slidenum">
              <a:rPr lang="en-US" smtClean="0"/>
              <a:t>‹#›</a:t>
            </a:fld>
            <a:endParaRPr lang="en-US"/>
          </a:p>
        </p:txBody>
      </p:sp>
    </p:spTree>
    <p:extLst>
      <p:ext uri="{BB962C8B-B14F-4D97-AF65-F5344CB8AC3E}">
        <p14:creationId xmlns:p14="http://schemas.microsoft.com/office/powerpoint/2010/main" val="209197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5D4F72-57F8-AD40-BE51-A48EDEEA0E79}" type="datetimeFigureOut">
              <a:rPr lang="en-US" smtClean="0"/>
              <a:t>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C337C-8DAA-364C-8B70-81629A165EA0}" type="slidenum">
              <a:rPr lang="en-US" smtClean="0"/>
              <a:t>‹#›</a:t>
            </a:fld>
            <a:endParaRPr lang="en-US"/>
          </a:p>
        </p:txBody>
      </p:sp>
    </p:spTree>
    <p:extLst>
      <p:ext uri="{BB962C8B-B14F-4D97-AF65-F5344CB8AC3E}">
        <p14:creationId xmlns:p14="http://schemas.microsoft.com/office/powerpoint/2010/main" val="408740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D4F72-57F8-AD40-BE51-A48EDEEA0E79}" type="datetimeFigureOut">
              <a:rPr lang="en-US" smtClean="0"/>
              <a:t>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C337C-8DAA-364C-8B70-81629A165EA0}" type="slidenum">
              <a:rPr lang="en-US" smtClean="0"/>
              <a:t>‹#›</a:t>
            </a:fld>
            <a:endParaRPr lang="en-US"/>
          </a:p>
        </p:txBody>
      </p:sp>
    </p:spTree>
    <p:extLst>
      <p:ext uri="{BB962C8B-B14F-4D97-AF65-F5344CB8AC3E}">
        <p14:creationId xmlns:p14="http://schemas.microsoft.com/office/powerpoint/2010/main" val="259003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D4F72-57F8-AD40-BE51-A48EDEEA0E79}"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C337C-8DAA-364C-8B70-81629A165EA0}" type="slidenum">
              <a:rPr lang="en-US" smtClean="0"/>
              <a:t>‹#›</a:t>
            </a:fld>
            <a:endParaRPr lang="en-US"/>
          </a:p>
        </p:txBody>
      </p:sp>
    </p:spTree>
    <p:extLst>
      <p:ext uri="{BB962C8B-B14F-4D97-AF65-F5344CB8AC3E}">
        <p14:creationId xmlns:p14="http://schemas.microsoft.com/office/powerpoint/2010/main" val="245112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D4F72-57F8-AD40-BE51-A48EDEEA0E79}"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C337C-8DAA-364C-8B70-81629A165EA0}" type="slidenum">
              <a:rPr lang="en-US" smtClean="0"/>
              <a:t>‹#›</a:t>
            </a:fld>
            <a:endParaRPr lang="en-US"/>
          </a:p>
        </p:txBody>
      </p:sp>
    </p:spTree>
    <p:extLst>
      <p:ext uri="{BB962C8B-B14F-4D97-AF65-F5344CB8AC3E}">
        <p14:creationId xmlns:p14="http://schemas.microsoft.com/office/powerpoint/2010/main" val="371765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D4F72-57F8-AD40-BE51-A48EDEEA0E79}" type="datetimeFigureOut">
              <a:rPr lang="en-US" smtClean="0"/>
              <a:t>2/7/20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C337C-8DAA-364C-8B70-81629A165EA0}" type="slidenum">
              <a:rPr lang="en-US" smtClean="0"/>
              <a:t>‹#›</a:t>
            </a:fld>
            <a:endParaRPr lang="en-US"/>
          </a:p>
        </p:txBody>
      </p:sp>
    </p:spTree>
    <p:extLst>
      <p:ext uri="{BB962C8B-B14F-4D97-AF65-F5344CB8AC3E}">
        <p14:creationId xmlns:p14="http://schemas.microsoft.com/office/powerpoint/2010/main" val="2835701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bashinski@missouriwestern.edu"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mailto:sivy@fsu.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MAC:Users:macowner:Dropbox:GRANTS:IES%20Early%20Career%20Award:2016:EarlyCareer_AppendixE.docx!OLE_LINK2"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sivy@fsu.edu" TargetMode="External"/><Relationship Id="rId2" Type="http://schemas.openxmlformats.org/officeDocument/2006/relationships/hyperlink" Target="mailto:sbashinski@missouriwestern.edu"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communicationmatrix.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3407"/>
            <a:ext cx="8229600" cy="1143000"/>
          </a:xfrm>
        </p:spPr>
        <p:txBody>
          <a:bodyPr>
            <a:normAutofit fontScale="90000"/>
          </a:bodyPr>
          <a:lstStyle/>
          <a:p>
            <a:r>
              <a:rPr lang="en-US" dirty="0"/>
              <a:t>Identifying Learner Preferences and Utilizing Results in Designing Instructional Communication Programs</a:t>
            </a:r>
          </a:p>
        </p:txBody>
      </p:sp>
      <p:sp>
        <p:nvSpPr>
          <p:cNvPr id="3" name="Content Placeholder 1"/>
          <p:cNvSpPr>
            <a:spLocks noGrp="1"/>
          </p:cNvSpPr>
          <p:nvPr>
            <p:ph sz="half" idx="1"/>
          </p:nvPr>
        </p:nvSpPr>
        <p:spPr>
          <a:xfrm>
            <a:off x="457200" y="3124043"/>
            <a:ext cx="4038600" cy="2259013"/>
          </a:xfrm>
        </p:spPr>
        <p:txBody>
          <a:bodyPr>
            <a:normAutofit/>
          </a:bodyPr>
          <a:lstStyle/>
          <a:p>
            <a:pPr marL="0" indent="0" algn="ctr">
              <a:buNone/>
            </a:pPr>
            <a:r>
              <a:rPr lang="en-US" dirty="0">
                <a:solidFill>
                  <a:srgbClr val="000000"/>
                </a:solidFill>
              </a:rPr>
              <a:t>Dr. Susan M. Bashinski</a:t>
            </a:r>
          </a:p>
          <a:p>
            <a:pPr marL="0" indent="0" algn="ctr">
              <a:buNone/>
            </a:pPr>
            <a:r>
              <a:rPr lang="pl-PL" dirty="0">
                <a:solidFill>
                  <a:srgbClr val="000000"/>
                </a:solidFill>
                <a:hlinkClick r:id="rId2"/>
              </a:rPr>
              <a:t>sbashinski@missouriwestern.edu</a:t>
            </a:r>
            <a:endParaRPr lang="en-US" dirty="0">
              <a:solidFill>
                <a:srgbClr val="000000"/>
              </a:solidFill>
            </a:endParaRPr>
          </a:p>
        </p:txBody>
      </p:sp>
      <p:pic>
        <p:nvPicPr>
          <p:cNvPr id="5" name="Picture 1" descr="Missouri Western State University logo"/>
          <p:cNvPicPr>
            <a:picLocks noChangeAspect="1"/>
          </p:cNvPicPr>
          <p:nvPr/>
        </p:nvPicPr>
        <p:blipFill>
          <a:blip r:embed="rId3"/>
          <a:stretch>
            <a:fillRect/>
          </a:stretch>
        </p:blipFill>
        <p:spPr>
          <a:xfrm>
            <a:off x="1001307" y="4544856"/>
            <a:ext cx="3175000" cy="1676400"/>
          </a:xfrm>
          <a:prstGeom prst="rect">
            <a:avLst/>
          </a:prstGeom>
        </p:spPr>
      </p:pic>
      <p:sp>
        <p:nvSpPr>
          <p:cNvPr id="7" name="Content Placeholder 2"/>
          <p:cNvSpPr>
            <a:spLocks noGrp="1"/>
          </p:cNvSpPr>
          <p:nvPr>
            <p:ph sz="half" idx="2"/>
          </p:nvPr>
        </p:nvSpPr>
        <p:spPr>
          <a:xfrm>
            <a:off x="4648200" y="3114675"/>
            <a:ext cx="4038600" cy="2259013"/>
          </a:xfrm>
        </p:spPr>
        <p:txBody>
          <a:bodyPr>
            <a:normAutofit/>
          </a:bodyPr>
          <a:lstStyle/>
          <a:p>
            <a:pPr marL="0" indent="0" algn="ctr">
              <a:buNone/>
            </a:pPr>
            <a:r>
              <a:rPr lang="en-US" dirty="0"/>
              <a:t>Dr. Sarah Ivy</a:t>
            </a:r>
          </a:p>
          <a:p>
            <a:pPr marL="0" indent="0" algn="ctr">
              <a:buNone/>
            </a:pPr>
            <a:r>
              <a:rPr lang="en-US" dirty="0">
                <a:hlinkClick r:id="rId4"/>
              </a:rPr>
              <a:t>sivy@fsu.edu</a:t>
            </a:r>
            <a:r>
              <a:rPr lang="en-US" dirty="0"/>
              <a:t> </a:t>
            </a:r>
          </a:p>
        </p:txBody>
      </p:sp>
      <p:pic>
        <p:nvPicPr>
          <p:cNvPr id="6" name="Picture 2" descr="Florida State University logo"/>
          <p:cNvPicPr>
            <a:picLocks noChangeAspect="1"/>
          </p:cNvPicPr>
          <p:nvPr/>
        </p:nvPicPr>
        <p:blipFill>
          <a:blip r:embed="rId5"/>
          <a:stretch>
            <a:fillRect/>
          </a:stretch>
        </p:blipFill>
        <p:spPr>
          <a:xfrm>
            <a:off x="4954658" y="5027313"/>
            <a:ext cx="3906208" cy="1360197"/>
          </a:xfrm>
          <a:prstGeom prst="rect">
            <a:avLst/>
          </a:prstGeom>
        </p:spPr>
      </p:pic>
    </p:spTree>
    <p:extLst>
      <p:ext uri="{BB962C8B-B14F-4D97-AF65-F5344CB8AC3E}">
        <p14:creationId xmlns:p14="http://schemas.microsoft.com/office/powerpoint/2010/main" val="236507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44" y="274638"/>
            <a:ext cx="8571718" cy="1129132"/>
          </a:xfrm>
        </p:spPr>
        <p:txBody>
          <a:bodyPr>
            <a:normAutofit fontScale="90000"/>
          </a:bodyPr>
          <a:lstStyle/>
          <a:p>
            <a:pPr algn="ctr" eaLnBrk="1" hangingPunct="1">
              <a:defRPr/>
            </a:pPr>
            <a:r>
              <a:rPr lang="en-US" sz="4000" dirty="0">
                <a:effectLst>
                  <a:outerShdw blurRad="38100" dist="38100" dir="2700000" algn="tl">
                    <a:srgbClr val="DDDDDD"/>
                  </a:outerShdw>
                </a:effectLst>
                <a:ea typeface="ＭＳ Ｐゴシック" charset="0"/>
                <a:cs typeface="ＭＳ Ｐゴシック" charset="0"/>
              </a:rPr>
              <a:t>Sequence of Intentionality Development</a:t>
            </a:r>
          </a:p>
        </p:txBody>
      </p:sp>
      <p:sp>
        <p:nvSpPr>
          <p:cNvPr id="28674" name="Content Placeholder 2"/>
          <p:cNvSpPr>
            <a:spLocks noGrp="1"/>
          </p:cNvSpPr>
          <p:nvPr>
            <p:ph idx="1"/>
          </p:nvPr>
        </p:nvSpPr>
        <p:spPr>
          <a:xfrm>
            <a:off x="267345" y="1403770"/>
            <a:ext cx="8571718" cy="5454230"/>
          </a:xfrm>
        </p:spPr>
        <p:txBody>
          <a:bodyPr/>
          <a:lstStyle/>
          <a:p>
            <a:pPr eaLnBrk="1" hangingPunct="1">
              <a:buFont typeface="Wingdings 2" charset="0"/>
              <a:buNone/>
            </a:pPr>
            <a:r>
              <a:rPr lang="en-US" sz="2400" dirty="0">
                <a:latin typeface="Arial" charset="0"/>
                <a:ea typeface="ＭＳ Ｐゴシック" charset="0"/>
                <a:cs typeface="ＭＳ Ｐゴシック" charset="0"/>
              </a:rPr>
              <a:t>	</a:t>
            </a:r>
            <a:r>
              <a:rPr lang="en-US" dirty="0">
                <a:ea typeface="ＭＳ Ｐゴシック" charset="0"/>
                <a:cs typeface="ＭＳ Ｐゴシック" charset="0"/>
              </a:rPr>
              <a:t>For </a:t>
            </a:r>
            <a:r>
              <a:rPr lang="en-US" altLang="ja-JP" dirty="0">
                <a:ea typeface="ＭＳ Ｐゴシック" charset="0"/>
                <a:cs typeface="ＭＳ Ｐゴシック" charset="0"/>
              </a:rPr>
              <a:t>the purposes of today</a:t>
            </a:r>
            <a:r>
              <a:rPr lang="ja-JP" altLang="en-US" dirty="0">
                <a:ea typeface="ＭＳ Ｐゴシック" charset="0"/>
                <a:cs typeface="ＭＳ Ｐゴシック" charset="0"/>
              </a:rPr>
              <a:t>’</a:t>
            </a:r>
            <a:r>
              <a:rPr lang="en-US" altLang="ja-JP" dirty="0">
                <a:ea typeface="ＭＳ Ｐゴシック" charset="0"/>
                <a:cs typeface="ＭＳ Ｐゴシック" charset="0"/>
              </a:rPr>
              <a:t>s webinar, we shall </a:t>
            </a:r>
            <a:r>
              <a:rPr lang="en-US" altLang="ja-JP" u="sng" dirty="0">
                <a:ea typeface="ＭＳ Ｐゴシック" charset="0"/>
                <a:cs typeface="ＭＳ Ｐゴシック" charset="0"/>
              </a:rPr>
              <a:t>identify and focus on these primary stages</a:t>
            </a:r>
            <a:r>
              <a:rPr lang="en-US" altLang="ja-JP" dirty="0">
                <a:ea typeface="ＭＳ Ｐゴシック" charset="0"/>
                <a:cs typeface="ＭＳ Ｐゴシック" charset="0"/>
              </a:rPr>
              <a:t>:</a:t>
            </a:r>
          </a:p>
          <a:p>
            <a:pPr eaLnBrk="1" hangingPunct="1">
              <a:buFont typeface="Wingdings 2" charset="0"/>
              <a:buNone/>
            </a:pPr>
            <a:endParaRPr lang="en-US" sz="1200" dirty="0">
              <a:latin typeface="Gill Sans MT" charset="0"/>
              <a:ea typeface="ＭＳ Ｐゴシック" charset="0"/>
              <a:cs typeface="ＭＳ Ｐゴシック" charset="0"/>
            </a:endParaRPr>
          </a:p>
          <a:p>
            <a:pPr eaLnBrk="1" hangingPunct="1"/>
            <a:r>
              <a:rPr lang="en-US" sz="3600" dirty="0">
                <a:ea typeface="ＭＳ Ｐゴシック" charset="0"/>
                <a:cs typeface="ＭＳ Ｐゴシック" charset="0"/>
              </a:rPr>
              <a:t>(</a:t>
            </a:r>
            <a:r>
              <a:rPr lang="en-US" sz="3600" dirty="0" err="1">
                <a:ea typeface="ＭＳ Ｐゴシック" charset="0"/>
                <a:cs typeface="ＭＳ Ｐゴシック" charset="0"/>
              </a:rPr>
              <a:t>Nonintentional</a:t>
            </a:r>
            <a:r>
              <a:rPr lang="en-US" sz="3600" dirty="0">
                <a:ea typeface="ＭＳ Ｐゴシック" charset="0"/>
                <a:cs typeface="ＭＳ Ｐゴシック" charset="0"/>
              </a:rPr>
              <a:t> [or </a:t>
            </a:r>
            <a:r>
              <a:rPr lang="en-US" sz="3600" dirty="0" err="1">
                <a:ea typeface="ＭＳ Ｐゴシック" charset="0"/>
                <a:cs typeface="ＭＳ Ｐゴシック" charset="0"/>
              </a:rPr>
              <a:t>preintentional</a:t>
            </a:r>
            <a:r>
              <a:rPr lang="en-US" sz="3600" dirty="0">
                <a:ea typeface="ＭＳ Ｐゴシック" charset="0"/>
                <a:cs typeface="ＭＳ Ｐゴシック" charset="0"/>
              </a:rPr>
              <a:t>])</a:t>
            </a:r>
          </a:p>
          <a:p>
            <a:pPr eaLnBrk="1" hangingPunct="1"/>
            <a:r>
              <a:rPr lang="en-US" sz="3600" dirty="0">
                <a:ea typeface="ＭＳ Ｐゴシック" charset="0"/>
                <a:cs typeface="ＭＳ Ｐゴシック" charset="0"/>
              </a:rPr>
              <a:t>Intentional behavior</a:t>
            </a:r>
          </a:p>
          <a:p>
            <a:pPr eaLnBrk="1" hangingPunct="1"/>
            <a:r>
              <a:rPr lang="en-US" sz="3600" dirty="0">
                <a:ea typeface="ＭＳ Ｐゴシック" charset="0"/>
                <a:cs typeface="ＭＳ Ｐゴシック" charset="0"/>
              </a:rPr>
              <a:t>Intentional unconventional communication</a:t>
            </a:r>
          </a:p>
          <a:p>
            <a:pPr eaLnBrk="1" hangingPunct="1"/>
            <a:r>
              <a:rPr lang="en-US" sz="3600" dirty="0">
                <a:ea typeface="ＭＳ Ｐゴシック" charset="0"/>
                <a:cs typeface="ＭＳ Ｐゴシック" charset="0"/>
              </a:rPr>
              <a:t>Transition to conventionality</a:t>
            </a:r>
          </a:p>
          <a:p>
            <a:pPr eaLnBrk="1" hangingPunct="1"/>
            <a:r>
              <a:rPr lang="en-US" sz="3600" dirty="0">
                <a:ea typeface="ＭＳ Ｐゴシック" charset="0"/>
                <a:cs typeface="ＭＳ Ｐゴシック" charset="0"/>
              </a:rPr>
              <a:t>Transition to intentional conventionality</a:t>
            </a:r>
          </a:p>
        </p:txBody>
      </p:sp>
    </p:spTree>
    <p:extLst>
      <p:ext uri="{BB962C8B-B14F-4D97-AF65-F5344CB8AC3E}">
        <p14:creationId xmlns:p14="http://schemas.microsoft.com/office/powerpoint/2010/main" val="339756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6520"/>
          </a:xfrm>
        </p:spPr>
        <p:txBody>
          <a:bodyPr>
            <a:normAutofit/>
          </a:bodyPr>
          <a:lstStyle/>
          <a:p>
            <a:pPr algn="ctr" eaLnBrk="1" hangingPunct="1">
              <a:defRPr/>
            </a:pPr>
            <a:r>
              <a:rPr lang="en-US" sz="4000" dirty="0" err="1">
                <a:effectLst>
                  <a:outerShdw blurRad="38100" dist="38100" dir="2700000" algn="tl">
                    <a:srgbClr val="DDDDDD"/>
                  </a:outerShdw>
                </a:effectLst>
                <a:ea typeface="ＭＳ Ｐゴシック" charset="0"/>
                <a:cs typeface="ＭＳ Ｐゴシック" charset="0"/>
              </a:rPr>
              <a:t>Nonintentional</a:t>
            </a:r>
            <a:r>
              <a:rPr lang="en-US" sz="4000" dirty="0">
                <a:effectLst>
                  <a:outerShdw blurRad="38100" dist="38100" dir="2700000" algn="tl">
                    <a:srgbClr val="DDDDDD"/>
                  </a:outerShdw>
                </a:effectLst>
                <a:ea typeface="ＭＳ Ｐゴシック" charset="0"/>
                <a:cs typeface="ＭＳ Ｐゴシック" charset="0"/>
              </a:rPr>
              <a:t> / </a:t>
            </a:r>
            <a:r>
              <a:rPr lang="en-US" sz="4000" dirty="0" err="1">
                <a:effectLst>
                  <a:outerShdw blurRad="38100" dist="38100" dir="2700000" algn="tl">
                    <a:srgbClr val="DDDDDD"/>
                  </a:outerShdw>
                </a:effectLst>
                <a:ea typeface="ＭＳ Ｐゴシック" charset="0"/>
                <a:cs typeface="ＭＳ Ｐゴシック" charset="0"/>
              </a:rPr>
              <a:t>Preintentional</a:t>
            </a:r>
            <a:endParaRPr lang="en-US" sz="4000" dirty="0">
              <a:effectLst>
                <a:outerShdw blurRad="38100" dist="38100" dir="2700000" algn="tl">
                  <a:srgbClr val="DDDDDD"/>
                </a:outerShdw>
              </a:effectLst>
              <a:ea typeface="ＭＳ Ｐゴシック" charset="0"/>
              <a:cs typeface="ＭＳ Ｐゴシック" charset="0"/>
            </a:endParaRPr>
          </a:p>
        </p:txBody>
      </p:sp>
      <p:sp>
        <p:nvSpPr>
          <p:cNvPr id="30722" name="Content Placeholder 2"/>
          <p:cNvSpPr>
            <a:spLocks noGrp="1"/>
          </p:cNvSpPr>
          <p:nvPr>
            <p:ph idx="1"/>
          </p:nvPr>
        </p:nvSpPr>
        <p:spPr>
          <a:xfrm>
            <a:off x="651650" y="1186520"/>
            <a:ext cx="8035149" cy="5366680"/>
          </a:xfrm>
        </p:spPr>
        <p:txBody>
          <a:bodyPr>
            <a:normAutofit/>
          </a:bodyPr>
          <a:lstStyle/>
          <a:p>
            <a:pPr>
              <a:lnSpc>
                <a:spcPct val="110000"/>
              </a:lnSpc>
            </a:pPr>
            <a:r>
              <a:rPr lang="en-US" dirty="0">
                <a:solidFill>
                  <a:srgbClr val="0D0D0D"/>
                </a:solidFill>
                <a:ea typeface="ＭＳ Ｐゴシック" charset="0"/>
                <a:cs typeface="ＭＳ Ｐゴシック" charset="0"/>
              </a:rPr>
              <a:t>	In this stage, a learner is </a:t>
            </a:r>
            <a:r>
              <a:rPr lang="en-US" i="1" dirty="0">
                <a:solidFill>
                  <a:srgbClr val="0D0D0D"/>
                </a:solidFill>
                <a:ea typeface="ＭＳ Ｐゴシック" charset="0"/>
                <a:cs typeface="ＭＳ Ｐゴシック" charset="0"/>
              </a:rPr>
              <a:t>neither</a:t>
            </a:r>
            <a:r>
              <a:rPr lang="en-US" dirty="0">
                <a:solidFill>
                  <a:srgbClr val="0D0D0D"/>
                </a:solidFill>
                <a:ea typeface="ＭＳ Ｐゴシック" charset="0"/>
                <a:cs typeface="ＭＳ Ｐゴシック" charset="0"/>
              </a:rPr>
              <a:t> deliberately pursuing a goal </a:t>
            </a:r>
            <a:r>
              <a:rPr lang="en-US" i="1" dirty="0">
                <a:solidFill>
                  <a:srgbClr val="0D0D0D"/>
                </a:solidFill>
                <a:ea typeface="ＭＳ Ｐゴシック" charset="0"/>
                <a:cs typeface="ＭＳ Ｐゴシック" charset="0"/>
              </a:rPr>
              <a:t>nor</a:t>
            </a:r>
            <a:r>
              <a:rPr lang="en-US" dirty="0">
                <a:solidFill>
                  <a:srgbClr val="0D0D0D"/>
                </a:solidFill>
                <a:ea typeface="ＭＳ Ｐゴシック" charset="0"/>
                <a:cs typeface="ＭＳ Ｐゴシック" charset="0"/>
              </a:rPr>
              <a:t> aware of a means to obtain the goal</a:t>
            </a:r>
            <a:endParaRPr lang="en-US" sz="1000" dirty="0">
              <a:solidFill>
                <a:srgbClr val="0D0D0D"/>
              </a:solidFill>
              <a:ea typeface="ＭＳ Ｐゴシック" charset="0"/>
              <a:cs typeface="ＭＳ Ｐゴシック" charset="0"/>
            </a:endParaRPr>
          </a:p>
          <a:p>
            <a:pPr>
              <a:lnSpc>
                <a:spcPct val="110000"/>
              </a:lnSpc>
            </a:pPr>
            <a:r>
              <a:rPr lang="en-US" dirty="0">
                <a:solidFill>
                  <a:srgbClr val="0D0D0D"/>
                </a:solidFill>
                <a:ea typeface="ＭＳ Ｐゴシック" charset="0"/>
                <a:cs typeface="ＭＳ Ｐゴシック" charset="0"/>
              </a:rPr>
              <a:t>Behaviors are idiosyncratic</a:t>
            </a:r>
            <a:endParaRPr lang="en-US" sz="1000" dirty="0">
              <a:solidFill>
                <a:srgbClr val="0D0D0D"/>
              </a:solidFill>
              <a:ea typeface="ＭＳ Ｐゴシック" charset="0"/>
              <a:cs typeface="ＭＳ Ｐゴシック" charset="0"/>
            </a:endParaRPr>
          </a:p>
          <a:p>
            <a:pPr>
              <a:lnSpc>
                <a:spcPct val="110000"/>
              </a:lnSpc>
            </a:pPr>
            <a:r>
              <a:rPr lang="en-US" sz="2800" dirty="0">
                <a:solidFill>
                  <a:srgbClr val="0D0D0D"/>
                </a:solidFill>
                <a:latin typeface="Arial" charset="0"/>
                <a:ea typeface="ＭＳ Ｐゴシック" charset="0"/>
                <a:cs typeface="ＭＳ Ｐゴシック" charset="0"/>
              </a:rPr>
              <a:t>	</a:t>
            </a:r>
            <a:r>
              <a:rPr lang="en-US" dirty="0">
                <a:solidFill>
                  <a:srgbClr val="0D0D0D"/>
                </a:solidFill>
                <a:ea typeface="ＭＳ Ｐゴシック" charset="0"/>
                <a:cs typeface="ＭＳ Ｐゴシック" charset="0"/>
              </a:rPr>
              <a:t>A communication partner must </a:t>
            </a:r>
            <a:r>
              <a:rPr lang="en-US" i="1" dirty="0">
                <a:solidFill>
                  <a:srgbClr val="0000FF"/>
                </a:solidFill>
                <a:ea typeface="ＭＳ Ｐゴシック" charset="0"/>
                <a:cs typeface="ＭＳ Ｐゴシック" charset="0"/>
              </a:rPr>
              <a:t>interpret</a:t>
            </a:r>
            <a:r>
              <a:rPr lang="en-US" dirty="0">
                <a:solidFill>
                  <a:srgbClr val="0000FF"/>
                </a:solidFill>
                <a:ea typeface="ＭＳ Ｐゴシック" charset="0"/>
                <a:cs typeface="ＭＳ Ｐゴシック" charset="0"/>
              </a:rPr>
              <a:t> </a:t>
            </a:r>
            <a:r>
              <a:rPr lang="en-US" dirty="0">
                <a:solidFill>
                  <a:srgbClr val="0D0D0D"/>
                </a:solidFill>
                <a:ea typeface="ＭＳ Ｐゴシック" charset="0"/>
                <a:cs typeface="ＭＳ Ｐゴシック" charset="0"/>
              </a:rPr>
              <a:t>the learner’</a:t>
            </a:r>
            <a:r>
              <a:rPr lang="en-US" altLang="ja-JP" dirty="0">
                <a:solidFill>
                  <a:srgbClr val="0D0D0D"/>
                </a:solidFill>
                <a:ea typeface="ＭＳ Ｐゴシック" charset="0"/>
                <a:cs typeface="ＭＳ Ｐゴシック" charset="0"/>
              </a:rPr>
              <a:t>s behaviors </a:t>
            </a:r>
            <a:r>
              <a:rPr lang="en-US" altLang="ja-JP" i="1" dirty="0">
                <a:solidFill>
                  <a:srgbClr val="0000FF"/>
                </a:solidFill>
                <a:ea typeface="ＭＳ Ｐゴシック" charset="0"/>
                <a:cs typeface="ＭＳ Ｐゴシック" charset="0"/>
              </a:rPr>
              <a:t>as if they were intentional</a:t>
            </a:r>
            <a:r>
              <a:rPr lang="en-US" altLang="ja-JP" dirty="0">
                <a:solidFill>
                  <a:srgbClr val="0000FF"/>
                </a:solidFill>
                <a:ea typeface="ＭＳ Ｐゴシック" charset="0"/>
                <a:cs typeface="ＭＳ Ｐゴシック" charset="0"/>
              </a:rPr>
              <a:t> </a:t>
            </a:r>
            <a:r>
              <a:rPr lang="en-US" altLang="ja-JP" dirty="0">
                <a:solidFill>
                  <a:srgbClr val="0D0D0D"/>
                </a:solidFill>
                <a:ea typeface="ＭＳ Ｐゴシック" charset="0"/>
                <a:cs typeface="ＭＳ Ｐゴシック" charset="0"/>
              </a:rPr>
              <a:t>(</a:t>
            </a:r>
            <a:r>
              <a:rPr lang="en-US" altLang="ja-JP" b="1" dirty="0">
                <a:solidFill>
                  <a:srgbClr val="0D0D0D"/>
                </a:solidFill>
                <a:ea typeface="ＭＳ Ｐゴシック" charset="0"/>
                <a:cs typeface="ＭＳ Ｐゴシック" charset="0"/>
              </a:rPr>
              <a:t>Consistent, repeated interpretations by partners, over time, will shape intentionality</a:t>
            </a:r>
            <a:r>
              <a:rPr lang="en-US" altLang="ja-JP" dirty="0">
                <a:solidFill>
                  <a:srgbClr val="0D0D0D"/>
                </a:solidFill>
                <a:ea typeface="ＭＳ Ｐゴシック" charset="0"/>
                <a:cs typeface="ＭＳ Ｐゴシック" charset="0"/>
              </a:rPr>
              <a:t>.)</a:t>
            </a:r>
          </a:p>
        </p:txBody>
      </p:sp>
    </p:spTree>
    <p:extLst>
      <p:ext uri="{BB962C8B-B14F-4D97-AF65-F5344CB8AC3E}">
        <p14:creationId xmlns:p14="http://schemas.microsoft.com/office/powerpoint/2010/main" val="71742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sz="4000" dirty="0">
                <a:effectLst>
                  <a:outerShdw blurRad="38100" dist="38100" dir="2700000" algn="tl">
                    <a:srgbClr val="DDDDDD"/>
                  </a:outerShdw>
                </a:effectLst>
                <a:ea typeface="ＭＳ Ｐゴシック" charset="0"/>
                <a:cs typeface="ＭＳ Ｐゴシック" charset="0"/>
              </a:rPr>
              <a:t>Intentional Behavior</a:t>
            </a:r>
          </a:p>
        </p:txBody>
      </p:sp>
      <p:sp>
        <p:nvSpPr>
          <p:cNvPr id="34818" name="Content Placeholder 2"/>
          <p:cNvSpPr>
            <a:spLocks noGrp="1"/>
          </p:cNvSpPr>
          <p:nvPr>
            <p:ph idx="1"/>
          </p:nvPr>
        </p:nvSpPr>
        <p:spPr>
          <a:xfrm>
            <a:off x="457201" y="1447800"/>
            <a:ext cx="8229599" cy="5181600"/>
          </a:xfrm>
        </p:spPr>
        <p:txBody>
          <a:bodyPr>
            <a:normAutofit/>
          </a:bodyPr>
          <a:lstStyle/>
          <a:p>
            <a:pPr>
              <a:spcBef>
                <a:spcPts val="3000"/>
              </a:spcBef>
            </a:pPr>
            <a:r>
              <a:rPr lang="en-US" i="1" dirty="0">
                <a:solidFill>
                  <a:srgbClr val="000000"/>
                </a:solidFill>
                <a:ea typeface="ＭＳ Ｐゴシック" charset="0"/>
                <a:cs typeface="ＭＳ Ｐゴシック" charset="0"/>
              </a:rPr>
              <a:t>Behavior</a:t>
            </a:r>
            <a:r>
              <a:rPr lang="en-US" dirty="0">
                <a:solidFill>
                  <a:srgbClr val="000000"/>
                </a:solidFill>
                <a:ea typeface="ＭＳ Ｐゴシック" charset="0"/>
                <a:cs typeface="ＭＳ Ｐゴシック" charset="0"/>
              </a:rPr>
              <a:t> </a:t>
            </a:r>
            <a:r>
              <a:rPr lang="en-US" u="sng" dirty="0">
                <a:solidFill>
                  <a:srgbClr val="000000"/>
                </a:solidFill>
                <a:ea typeface="ＭＳ Ｐゴシック" charset="0"/>
                <a:cs typeface="ＭＳ Ｐゴシック" charset="0"/>
              </a:rPr>
              <a:t>IS</a:t>
            </a:r>
            <a:r>
              <a:rPr lang="en-US" dirty="0">
                <a:solidFill>
                  <a:srgbClr val="000000"/>
                </a:solidFill>
                <a:ea typeface="ＭＳ Ｐゴシック" charset="0"/>
                <a:cs typeface="ＭＳ Ｐゴシック" charset="0"/>
              </a:rPr>
              <a:t> under the learner’s control (i.e., intentional)</a:t>
            </a:r>
            <a:endParaRPr lang="en-US" sz="1100" dirty="0">
              <a:solidFill>
                <a:srgbClr val="000000"/>
              </a:solidFill>
              <a:ea typeface="ＭＳ Ｐゴシック" charset="0"/>
              <a:cs typeface="ＭＳ Ｐゴシック" charset="0"/>
            </a:endParaRPr>
          </a:p>
          <a:p>
            <a:pPr eaLnBrk="1" hangingPunct="1">
              <a:spcBef>
                <a:spcPts val="3000"/>
              </a:spcBef>
            </a:pPr>
            <a:r>
              <a:rPr lang="en-US" dirty="0">
                <a:solidFill>
                  <a:srgbClr val="000000"/>
                </a:solidFill>
                <a:ea typeface="ＭＳ Ｐゴシック" charset="0"/>
                <a:cs typeface="ＭＳ Ｐゴシック" charset="0"/>
              </a:rPr>
              <a:t>Behavior is </a:t>
            </a:r>
            <a:r>
              <a:rPr lang="en-US" u="sng" dirty="0">
                <a:solidFill>
                  <a:srgbClr val="000000"/>
                </a:solidFill>
                <a:ea typeface="ＭＳ Ｐゴシック" charset="0"/>
                <a:cs typeface="ＭＳ Ｐゴシック" charset="0"/>
              </a:rPr>
              <a:t>NOT</a:t>
            </a:r>
            <a:r>
              <a:rPr lang="en-US" dirty="0">
                <a:solidFill>
                  <a:srgbClr val="000000"/>
                </a:solidFill>
                <a:ea typeface="ＭＳ Ｐゴシック" charset="0"/>
                <a:cs typeface="ＭＳ Ｐゴシック" charset="0"/>
              </a:rPr>
              <a:t> used to communicate intentionally</a:t>
            </a:r>
            <a:endParaRPr lang="en-US" sz="1100" dirty="0">
              <a:solidFill>
                <a:srgbClr val="000000"/>
              </a:solidFill>
              <a:ea typeface="ＭＳ Ｐゴシック" charset="0"/>
              <a:cs typeface="ＭＳ Ｐゴシック" charset="0"/>
            </a:endParaRPr>
          </a:p>
          <a:p>
            <a:pPr eaLnBrk="1" hangingPunct="1">
              <a:spcBef>
                <a:spcPts val="3000"/>
              </a:spcBef>
            </a:pPr>
            <a:r>
              <a:rPr lang="en-US" dirty="0">
                <a:solidFill>
                  <a:srgbClr val="000000"/>
                </a:solidFill>
                <a:ea typeface="ＭＳ Ｐゴシック" charset="0"/>
                <a:cs typeface="ＭＳ Ｐゴシック" charset="0"/>
              </a:rPr>
              <a:t>Behavior </a:t>
            </a:r>
            <a:r>
              <a:rPr lang="en-US" u="sng" dirty="0">
                <a:solidFill>
                  <a:srgbClr val="000000"/>
                </a:solidFill>
                <a:ea typeface="ＭＳ Ｐゴシック" charset="0"/>
                <a:cs typeface="ＭＳ Ｐゴシック" charset="0"/>
              </a:rPr>
              <a:t>IS</a:t>
            </a:r>
            <a:r>
              <a:rPr lang="en-US" dirty="0">
                <a:solidFill>
                  <a:srgbClr val="000000"/>
                </a:solidFill>
                <a:ea typeface="ＭＳ Ｐゴシック" charset="0"/>
                <a:cs typeface="ＭＳ Ｐゴシック" charset="0"/>
              </a:rPr>
              <a:t> meaningful </a:t>
            </a:r>
            <a:r>
              <a:rPr lang="en-US" i="1" dirty="0">
                <a:solidFill>
                  <a:srgbClr val="000000"/>
                </a:solidFill>
                <a:ea typeface="ＭＳ Ｐゴシック" charset="0"/>
                <a:cs typeface="ＭＳ Ｐゴシック" charset="0"/>
              </a:rPr>
              <a:t>in context</a:t>
            </a:r>
            <a:endParaRPr lang="en-US" dirty="0">
              <a:solidFill>
                <a:srgbClr val="000000"/>
              </a:solidFill>
              <a:ea typeface="ＭＳ Ｐゴシック" charset="0"/>
              <a:cs typeface="ＭＳ Ｐゴシック" charset="0"/>
            </a:endParaRPr>
          </a:p>
          <a:p>
            <a:pPr>
              <a:spcBef>
                <a:spcPts val="3000"/>
              </a:spcBef>
              <a:buNone/>
            </a:pPr>
            <a:r>
              <a:rPr lang="en-US" dirty="0">
                <a:solidFill>
                  <a:srgbClr val="000000"/>
                </a:solidFill>
                <a:ea typeface="ＭＳ Ｐゴシック" charset="0"/>
                <a:cs typeface="ＭＳ Ｐゴシック" charset="0"/>
              </a:rPr>
              <a:t>	</a:t>
            </a:r>
            <a:r>
              <a:rPr lang="en-US" b="1" dirty="0">
                <a:ea typeface="ＭＳ Ｐゴシック" charset="0"/>
                <a:cs typeface="ＭＳ Ｐゴシック" charset="0"/>
              </a:rPr>
              <a:t>The learner does </a:t>
            </a:r>
            <a:r>
              <a:rPr lang="en-US" b="1" u="sng" dirty="0">
                <a:ea typeface="ＭＳ Ｐゴシック" charset="0"/>
                <a:cs typeface="ＭＳ Ｐゴシック" charset="0"/>
              </a:rPr>
              <a:t>not</a:t>
            </a:r>
            <a:r>
              <a:rPr lang="en-US" b="1" dirty="0">
                <a:ea typeface="ＭＳ Ｐゴシック" charset="0"/>
                <a:cs typeface="ＭＳ Ｐゴシック" charset="0"/>
              </a:rPr>
              <a:t> realize she can use these behaviors to control another person’s behavior.</a:t>
            </a:r>
          </a:p>
        </p:txBody>
      </p:sp>
    </p:spTree>
    <p:extLst>
      <p:ext uri="{BB962C8B-B14F-4D97-AF65-F5344CB8AC3E}">
        <p14:creationId xmlns:p14="http://schemas.microsoft.com/office/powerpoint/2010/main" val="119087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85" y="274638"/>
            <a:ext cx="8989115" cy="1143000"/>
          </a:xfrm>
        </p:spPr>
        <p:txBody>
          <a:bodyPr>
            <a:normAutofit/>
          </a:bodyPr>
          <a:lstStyle/>
          <a:p>
            <a:pPr algn="ctr" eaLnBrk="1" hangingPunct="1">
              <a:defRPr/>
            </a:pPr>
            <a:r>
              <a:rPr lang="en-US" sz="3800" dirty="0">
                <a:effectLst>
                  <a:outerShdw blurRad="38100" dist="38100" dir="2700000" algn="tl">
                    <a:srgbClr val="DDDDDD"/>
                  </a:outerShdw>
                </a:effectLst>
                <a:latin typeface="+mj-lt"/>
                <a:ea typeface="ＭＳ Ｐゴシック" charset="0"/>
                <a:cs typeface="ＭＳ Ｐゴシック" charset="0"/>
              </a:rPr>
              <a:t>Intentional Unconventional Communication</a:t>
            </a:r>
          </a:p>
        </p:txBody>
      </p:sp>
      <p:sp>
        <p:nvSpPr>
          <p:cNvPr id="34818" name="Content Placeholder 2"/>
          <p:cNvSpPr>
            <a:spLocks noGrp="1"/>
          </p:cNvSpPr>
          <p:nvPr>
            <p:ph idx="1"/>
          </p:nvPr>
        </p:nvSpPr>
        <p:spPr>
          <a:xfrm>
            <a:off x="484561" y="1447800"/>
            <a:ext cx="8371209" cy="5181600"/>
          </a:xfrm>
        </p:spPr>
        <p:txBody>
          <a:bodyPr/>
          <a:lstStyle/>
          <a:p>
            <a:pPr>
              <a:spcBef>
                <a:spcPts val="3000"/>
              </a:spcBef>
              <a:defRPr/>
            </a:pPr>
            <a:r>
              <a:rPr lang="en-US" dirty="0">
                <a:solidFill>
                  <a:srgbClr val="000000"/>
                </a:solidFill>
                <a:ea typeface="ＭＳ Ｐゴシック" charset="0"/>
                <a:cs typeface="ＭＳ Ｐゴシック" charset="0"/>
              </a:rPr>
              <a:t>Behavior </a:t>
            </a:r>
            <a:r>
              <a:rPr lang="en-US" u="sng" dirty="0">
                <a:solidFill>
                  <a:srgbClr val="000000"/>
                </a:solidFill>
                <a:ea typeface="ＭＳ Ｐゴシック" charset="0"/>
                <a:cs typeface="ＭＳ Ｐゴシック" charset="0"/>
              </a:rPr>
              <a:t>IS</a:t>
            </a:r>
            <a:r>
              <a:rPr lang="en-US" dirty="0">
                <a:solidFill>
                  <a:srgbClr val="000000"/>
                </a:solidFill>
                <a:ea typeface="ＭＳ Ｐゴシック" charset="0"/>
                <a:cs typeface="ＭＳ Ｐゴシック" charset="0"/>
              </a:rPr>
              <a:t> intentionally communicative</a:t>
            </a:r>
            <a:endParaRPr lang="en-US" sz="1000" dirty="0">
              <a:solidFill>
                <a:srgbClr val="000000"/>
              </a:solidFill>
              <a:ea typeface="ＭＳ Ｐゴシック" charset="0"/>
              <a:cs typeface="ＭＳ Ｐゴシック" charset="0"/>
            </a:endParaRPr>
          </a:p>
          <a:p>
            <a:pPr>
              <a:spcBef>
                <a:spcPts val="3000"/>
              </a:spcBef>
              <a:defRPr/>
            </a:pPr>
            <a:r>
              <a:rPr lang="en-US" dirty="0">
                <a:solidFill>
                  <a:srgbClr val="000000"/>
                </a:solidFill>
                <a:ea typeface="ＭＳ Ｐゴシック" charset="0"/>
                <a:cs typeface="ＭＳ Ｐゴシック" charset="0"/>
              </a:rPr>
              <a:t>Intentional communication means to have an impact on another person, not just on objects</a:t>
            </a:r>
            <a:endParaRPr lang="en-US" sz="1000" dirty="0">
              <a:solidFill>
                <a:srgbClr val="000000"/>
              </a:solidFill>
              <a:ea typeface="ＭＳ Ｐゴシック" charset="0"/>
              <a:cs typeface="ＭＳ Ｐゴシック" charset="0"/>
            </a:endParaRPr>
          </a:p>
          <a:p>
            <a:pPr>
              <a:spcBef>
                <a:spcPts val="3000"/>
              </a:spcBef>
              <a:defRPr/>
            </a:pPr>
            <a:r>
              <a:rPr lang="en-US" u="sng" dirty="0">
                <a:solidFill>
                  <a:srgbClr val="000000"/>
                </a:solidFill>
                <a:ea typeface="ＭＳ Ｐゴシック" charset="0"/>
                <a:cs typeface="ＭＳ Ｐゴシック" charset="0"/>
              </a:rPr>
              <a:t>NOT</a:t>
            </a:r>
            <a:r>
              <a:rPr lang="en-US" dirty="0">
                <a:solidFill>
                  <a:srgbClr val="000000"/>
                </a:solidFill>
                <a:ea typeface="ＭＳ Ｐゴシック" charset="0"/>
                <a:cs typeface="ＭＳ Ｐゴシック" charset="0"/>
              </a:rPr>
              <a:t> symbolic</a:t>
            </a:r>
            <a:endParaRPr lang="en-US" sz="1000" dirty="0">
              <a:solidFill>
                <a:srgbClr val="000000"/>
              </a:solidFill>
              <a:ea typeface="ＭＳ Ｐゴシック" charset="0"/>
              <a:cs typeface="ＭＳ Ｐゴシック" charset="0"/>
            </a:endParaRPr>
          </a:p>
          <a:p>
            <a:pPr>
              <a:spcBef>
                <a:spcPts val="3000"/>
              </a:spcBef>
              <a:defRPr/>
            </a:pPr>
            <a:r>
              <a:rPr lang="en-US" dirty="0">
                <a:solidFill>
                  <a:srgbClr val="000000"/>
                </a:solidFill>
                <a:ea typeface="ＭＳ Ｐゴシック" charset="0"/>
                <a:cs typeface="ＭＳ Ｐゴシック" charset="0"/>
              </a:rPr>
              <a:t>“Unconventional” because these forms are not acceptable to use as grow older</a:t>
            </a:r>
            <a:endParaRPr lang="en-US" sz="2400" dirty="0">
              <a:solidFill>
                <a:srgbClr val="0D0D0D"/>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4687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07" y="274638"/>
            <a:ext cx="8404627" cy="1143000"/>
          </a:xfrm>
        </p:spPr>
        <p:txBody>
          <a:bodyPr>
            <a:normAutofit/>
          </a:bodyPr>
          <a:lstStyle/>
          <a:p>
            <a:pPr algn="ctr" eaLnBrk="1" hangingPunct="1">
              <a:defRPr/>
            </a:pPr>
            <a:r>
              <a:rPr lang="en-US" sz="4000" dirty="0">
                <a:solidFill>
                  <a:srgbClr val="000000"/>
                </a:solidFill>
                <a:effectLst>
                  <a:outerShdw blurRad="38100" dist="38100" dir="2700000" algn="tl">
                    <a:srgbClr val="DDDDDD"/>
                  </a:outerShdw>
                </a:effectLst>
                <a:ea typeface="ＭＳ Ｐゴシック" charset="0"/>
                <a:cs typeface="ＭＳ Ｐゴシック" charset="0"/>
              </a:rPr>
              <a:t>Transition to Conventionality</a:t>
            </a:r>
          </a:p>
        </p:txBody>
      </p:sp>
      <p:sp>
        <p:nvSpPr>
          <p:cNvPr id="35842" name="Content Placeholder 2"/>
          <p:cNvSpPr>
            <a:spLocks noGrp="1"/>
          </p:cNvSpPr>
          <p:nvPr>
            <p:ph idx="1"/>
          </p:nvPr>
        </p:nvSpPr>
        <p:spPr>
          <a:xfrm>
            <a:off x="551397" y="1417638"/>
            <a:ext cx="8237537" cy="4830762"/>
          </a:xfrm>
        </p:spPr>
        <p:txBody>
          <a:bodyPr>
            <a:normAutofit/>
          </a:bodyPr>
          <a:lstStyle/>
          <a:p>
            <a:pPr eaLnBrk="1" hangingPunct="1">
              <a:spcBef>
                <a:spcPts val="3000"/>
              </a:spcBef>
              <a:defRPr/>
            </a:pPr>
            <a:r>
              <a:rPr lang="en-US" dirty="0">
                <a:solidFill>
                  <a:srgbClr val="000000"/>
                </a:solidFill>
                <a:ea typeface="ＭＳ Ｐゴシック" charset="0"/>
                <a:cs typeface="ＭＳ Ｐゴシック" charset="0"/>
              </a:rPr>
              <a:t>Behavior </a:t>
            </a:r>
            <a:r>
              <a:rPr lang="en-US" u="sng" dirty="0">
                <a:solidFill>
                  <a:srgbClr val="000000"/>
                </a:solidFill>
                <a:ea typeface="ＭＳ Ｐゴシック" charset="0"/>
                <a:cs typeface="ＭＳ Ｐゴシック" charset="0"/>
              </a:rPr>
              <a:t>IS</a:t>
            </a:r>
            <a:r>
              <a:rPr lang="en-US" dirty="0">
                <a:solidFill>
                  <a:srgbClr val="000000"/>
                </a:solidFill>
                <a:ea typeface="ＭＳ Ｐゴシック" charset="0"/>
                <a:cs typeface="ＭＳ Ｐゴシック" charset="0"/>
              </a:rPr>
              <a:t> used to intentionally communicate</a:t>
            </a:r>
            <a:endParaRPr lang="en-US" sz="1000" dirty="0">
              <a:solidFill>
                <a:srgbClr val="000000"/>
              </a:solidFill>
              <a:ea typeface="ＭＳ Ｐゴシック" charset="0"/>
              <a:cs typeface="ＭＳ Ｐゴシック" charset="0"/>
            </a:endParaRPr>
          </a:p>
          <a:p>
            <a:pPr eaLnBrk="1" hangingPunct="1">
              <a:spcBef>
                <a:spcPts val="3000"/>
              </a:spcBef>
              <a:defRPr/>
            </a:pPr>
            <a:r>
              <a:rPr lang="en-US" dirty="0">
                <a:solidFill>
                  <a:srgbClr val="000000"/>
                </a:solidFill>
                <a:ea typeface="ＭＳ Ｐゴシック" charset="0"/>
                <a:cs typeface="ＭＳ Ｐゴシック" charset="0"/>
              </a:rPr>
              <a:t>Conventional gestures / vocalizations</a:t>
            </a:r>
            <a:endParaRPr lang="en-US" sz="1000" dirty="0">
              <a:solidFill>
                <a:srgbClr val="000000"/>
              </a:solidFill>
              <a:ea typeface="ＭＳ Ｐゴシック" charset="0"/>
              <a:cs typeface="ＭＳ Ｐゴシック" charset="0"/>
            </a:endParaRPr>
          </a:p>
          <a:p>
            <a:pPr eaLnBrk="1" hangingPunct="1">
              <a:spcBef>
                <a:spcPts val="3000"/>
              </a:spcBef>
              <a:defRPr/>
            </a:pPr>
            <a:r>
              <a:rPr lang="en-US" dirty="0">
                <a:solidFill>
                  <a:srgbClr val="000000"/>
                </a:solidFill>
                <a:ea typeface="ＭＳ Ｐゴシック" charset="0"/>
                <a:cs typeface="ＭＳ Ｐゴシック" charset="0"/>
              </a:rPr>
              <a:t>Communicative messages are understood by members of the </a:t>
            </a:r>
            <a:r>
              <a:rPr lang="en-US" i="1" dirty="0">
                <a:solidFill>
                  <a:srgbClr val="000000"/>
                </a:solidFill>
                <a:ea typeface="ＭＳ Ｐゴシック" charset="0"/>
                <a:cs typeface="ＭＳ Ｐゴシック" charset="0"/>
              </a:rPr>
              <a:t>same</a:t>
            </a:r>
            <a:r>
              <a:rPr lang="en-US" dirty="0">
                <a:solidFill>
                  <a:srgbClr val="000000"/>
                </a:solidFill>
                <a:ea typeface="ＭＳ Ｐゴシック" charset="0"/>
                <a:cs typeface="ＭＳ Ｐゴシック" charset="0"/>
              </a:rPr>
              <a:t> culture</a:t>
            </a:r>
            <a:endParaRPr lang="en-US" sz="1000" dirty="0">
              <a:solidFill>
                <a:srgbClr val="000000"/>
              </a:solidFill>
              <a:ea typeface="ＭＳ Ｐゴシック" charset="0"/>
              <a:cs typeface="ＭＳ Ｐゴシック" charset="0"/>
            </a:endParaRPr>
          </a:p>
          <a:p>
            <a:pPr eaLnBrk="1" hangingPunct="1">
              <a:spcBef>
                <a:spcPts val="3000"/>
              </a:spcBef>
              <a:defRPr/>
            </a:pPr>
            <a:r>
              <a:rPr lang="en-US" dirty="0">
                <a:solidFill>
                  <a:srgbClr val="000000"/>
                </a:solidFill>
                <a:ea typeface="ＭＳ Ｐゴシック" charset="0"/>
                <a:cs typeface="ＭＳ Ｐゴシック" charset="0"/>
              </a:rPr>
              <a:t>Communicative forms are socially acceptable to use as grow older</a:t>
            </a:r>
          </a:p>
        </p:txBody>
      </p:sp>
    </p:spTree>
    <p:extLst>
      <p:ext uri="{BB962C8B-B14F-4D97-AF65-F5344CB8AC3E}">
        <p14:creationId xmlns:p14="http://schemas.microsoft.com/office/powerpoint/2010/main" val="168174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eaLnBrk="1" hangingPunct="1">
              <a:defRPr/>
            </a:pPr>
            <a:r>
              <a:rPr lang="en-US" sz="3600" dirty="0">
                <a:solidFill>
                  <a:srgbClr val="000000"/>
                </a:solidFill>
                <a:effectLst>
                  <a:outerShdw blurRad="38100" dist="38100" dir="2700000" algn="tl">
                    <a:srgbClr val="DDDDDD"/>
                  </a:outerShdw>
                </a:effectLst>
                <a:ea typeface="ＭＳ Ｐゴシック" charset="0"/>
                <a:cs typeface="ＭＳ Ｐゴシック" charset="0"/>
              </a:rPr>
              <a:t>Transition to Intentionality Conventionality </a:t>
            </a:r>
          </a:p>
        </p:txBody>
      </p:sp>
      <p:sp>
        <p:nvSpPr>
          <p:cNvPr id="35842" name="Content Placeholder 2"/>
          <p:cNvSpPr>
            <a:spLocks noGrp="1"/>
          </p:cNvSpPr>
          <p:nvPr>
            <p:ph idx="1"/>
          </p:nvPr>
        </p:nvSpPr>
        <p:spPr>
          <a:xfrm>
            <a:off x="467852" y="1447800"/>
            <a:ext cx="8204119" cy="4800600"/>
          </a:xfrm>
        </p:spPr>
        <p:txBody>
          <a:bodyPr>
            <a:normAutofit/>
          </a:bodyPr>
          <a:lstStyle/>
          <a:p>
            <a:pPr eaLnBrk="1" hangingPunct="1">
              <a:spcBef>
                <a:spcPts val="3000"/>
              </a:spcBef>
              <a:defRPr/>
            </a:pPr>
            <a:r>
              <a:rPr lang="en-US" dirty="0">
                <a:solidFill>
                  <a:srgbClr val="0D0D0D"/>
                </a:solidFill>
                <a:ea typeface="ＭＳ Ｐゴシック" charset="0"/>
                <a:cs typeface="ＭＳ Ｐゴシック" charset="0"/>
              </a:rPr>
              <a:t>Partner</a:t>
            </a:r>
            <a:r>
              <a:rPr lang="ja-JP" altLang="en-US" dirty="0">
                <a:solidFill>
                  <a:srgbClr val="0D0D0D"/>
                </a:solidFill>
                <a:ea typeface="ＭＳ Ｐゴシック" charset="0"/>
                <a:cs typeface="ＭＳ Ｐゴシック" charset="0"/>
              </a:rPr>
              <a:t>’</a:t>
            </a:r>
            <a:r>
              <a:rPr lang="en-US" altLang="ja-JP" dirty="0">
                <a:solidFill>
                  <a:srgbClr val="0D0D0D"/>
                </a:solidFill>
                <a:ea typeface="ＭＳ Ｐゴシック" charset="0"/>
                <a:cs typeface="ＭＳ Ｐゴシック" charset="0"/>
              </a:rPr>
              <a:t>s responsibility for success of a communication interaction is diminished</a:t>
            </a:r>
            <a:endParaRPr lang="en-US" altLang="ja-JP" sz="1000" dirty="0">
              <a:solidFill>
                <a:srgbClr val="0D0D0D"/>
              </a:solidFill>
              <a:ea typeface="ＭＳ Ｐゴシック" charset="0"/>
              <a:cs typeface="ＭＳ Ｐゴシック" charset="0"/>
            </a:endParaRPr>
          </a:p>
          <a:p>
            <a:pPr eaLnBrk="1" hangingPunct="1">
              <a:spcBef>
                <a:spcPts val="3000"/>
              </a:spcBef>
              <a:defRPr/>
            </a:pPr>
            <a:r>
              <a:rPr lang="en-US" dirty="0">
                <a:solidFill>
                  <a:srgbClr val="0D0D0D"/>
                </a:solidFill>
                <a:ea typeface="ＭＳ Ｐゴシック" charset="0"/>
                <a:cs typeface="ＭＳ Ｐゴシック" charset="0"/>
              </a:rPr>
              <a:t>Communicative context is important, but less so than in the </a:t>
            </a:r>
            <a:r>
              <a:rPr lang="en-US" i="1" dirty="0" err="1">
                <a:solidFill>
                  <a:srgbClr val="0D0D0D"/>
                </a:solidFill>
                <a:ea typeface="ＭＳ Ｐゴシック" charset="0"/>
                <a:cs typeface="ＭＳ Ｐゴシック" charset="0"/>
              </a:rPr>
              <a:t>non</a:t>
            </a:r>
            <a:r>
              <a:rPr lang="en-US" dirty="0" err="1">
                <a:solidFill>
                  <a:srgbClr val="0D0D0D"/>
                </a:solidFill>
                <a:ea typeface="ＭＳ Ｐゴシック" charset="0"/>
                <a:cs typeface="ＭＳ Ｐゴシック" charset="0"/>
              </a:rPr>
              <a:t>symbolic</a:t>
            </a:r>
            <a:r>
              <a:rPr lang="en-US" dirty="0">
                <a:solidFill>
                  <a:srgbClr val="0D0D0D"/>
                </a:solidFill>
                <a:ea typeface="ＭＳ Ｐゴシック" charset="0"/>
                <a:cs typeface="ＭＳ Ｐゴシック" charset="0"/>
              </a:rPr>
              <a:t> stage</a:t>
            </a:r>
            <a:endParaRPr lang="en-US" sz="1000" dirty="0">
              <a:solidFill>
                <a:srgbClr val="0D0D0D"/>
              </a:solidFill>
              <a:ea typeface="ＭＳ Ｐゴシック" charset="0"/>
              <a:cs typeface="ＭＳ Ｐゴシック" charset="0"/>
            </a:endParaRPr>
          </a:p>
          <a:p>
            <a:pPr>
              <a:spcBef>
                <a:spcPts val="3000"/>
              </a:spcBef>
              <a:defRPr/>
            </a:pPr>
            <a:r>
              <a:rPr lang="en-US" dirty="0">
                <a:solidFill>
                  <a:srgbClr val="0D0D0D"/>
                </a:solidFill>
                <a:ea typeface="ＭＳ Ｐゴシック" charset="0"/>
                <a:cs typeface="ＭＳ Ｐゴシック" charset="0"/>
              </a:rPr>
              <a:t>Learner is likely to demonstrate concrete symbolic expressions (i.e., with 3-D objects)</a:t>
            </a:r>
          </a:p>
        </p:txBody>
      </p:sp>
    </p:spTree>
    <p:extLst>
      <p:ext uri="{BB962C8B-B14F-4D97-AF65-F5344CB8AC3E}">
        <p14:creationId xmlns:p14="http://schemas.microsoft.com/office/powerpoint/2010/main" val="385662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hidden="1"/>
          <p:cNvSpPr>
            <a:spLocks noGrp="1"/>
          </p:cNvSpPr>
          <p:nvPr>
            <p:ph type="title"/>
          </p:nvPr>
        </p:nvSpPr>
        <p:spPr/>
        <p:txBody>
          <a:bodyPr/>
          <a:lstStyle/>
          <a:p>
            <a:r>
              <a:rPr lang="en-US" b="1" dirty="0"/>
              <a:t>Important Points</a:t>
            </a:r>
          </a:p>
        </p:txBody>
      </p:sp>
      <p:sp>
        <p:nvSpPr>
          <p:cNvPr id="3" name="Text Placeholder 2"/>
          <p:cNvSpPr>
            <a:spLocks noGrp="1"/>
          </p:cNvSpPr>
          <p:nvPr>
            <p:ph idx="1"/>
          </p:nvPr>
        </p:nvSpPr>
        <p:spPr>
          <a:xfrm>
            <a:off x="296883" y="1600200"/>
            <a:ext cx="8573985" cy="5061857"/>
          </a:xfrm>
        </p:spPr>
        <p:txBody>
          <a:bodyPr>
            <a:normAutofit/>
          </a:bodyPr>
          <a:lstStyle/>
          <a:p>
            <a:pPr marL="0" indent="0">
              <a:buNone/>
            </a:pPr>
            <a:r>
              <a:rPr lang="en-US" sz="3200" dirty="0">
                <a:solidFill>
                  <a:srgbClr val="000000"/>
                </a:solidFill>
              </a:rPr>
              <a:t>As we move now to a critical examination of PREFERENCE ASSESSMENT, it is critical to remember that</a:t>
            </a:r>
            <a:r>
              <a:rPr lang="mr-IN" sz="3200" dirty="0">
                <a:solidFill>
                  <a:srgbClr val="000000"/>
                </a:solidFill>
              </a:rPr>
              <a:t>…</a:t>
            </a:r>
            <a:r>
              <a:rPr lang="en-US" sz="3200" dirty="0">
                <a:solidFill>
                  <a:srgbClr val="000000"/>
                </a:solidFill>
              </a:rPr>
              <a:t>.</a:t>
            </a:r>
          </a:p>
          <a:p>
            <a:pPr marL="0" indent="0" algn="ctr">
              <a:buNone/>
            </a:pPr>
            <a:r>
              <a:rPr lang="en-US" sz="4000" dirty="0">
                <a:solidFill>
                  <a:srgbClr val="0000FF"/>
                </a:solidFill>
              </a:rPr>
              <a:t>Communication is </a:t>
            </a:r>
            <a:r>
              <a:rPr lang="en-US" sz="4000" i="1" dirty="0">
                <a:solidFill>
                  <a:srgbClr val="0000FF"/>
                </a:solidFill>
              </a:rPr>
              <a:t>both </a:t>
            </a:r>
            <a:r>
              <a:rPr lang="en-US" sz="4000" dirty="0">
                <a:solidFill>
                  <a:srgbClr val="0000FF"/>
                </a:solidFill>
              </a:rPr>
              <a:t>a skill </a:t>
            </a:r>
            <a:r>
              <a:rPr lang="en-US" sz="4000" u="sng" dirty="0">
                <a:solidFill>
                  <a:srgbClr val="0000FF"/>
                </a:solidFill>
              </a:rPr>
              <a:t>and</a:t>
            </a:r>
            <a:r>
              <a:rPr lang="en-US" sz="4000" dirty="0">
                <a:solidFill>
                  <a:srgbClr val="0000FF"/>
                </a:solidFill>
              </a:rPr>
              <a:t> a sensorimotor experience</a:t>
            </a:r>
            <a:endParaRPr lang="en-US" sz="4000" dirty="0">
              <a:solidFill>
                <a:srgbClr val="000000"/>
              </a:solidFill>
            </a:endParaRPr>
          </a:p>
          <a:p>
            <a:pPr marL="0" indent="0">
              <a:buNone/>
            </a:pPr>
            <a:r>
              <a:rPr lang="en-US" sz="3200" dirty="0">
                <a:solidFill>
                  <a:srgbClr val="000000"/>
                </a:solidFill>
              </a:rPr>
              <a:t>And how very important it is to</a:t>
            </a:r>
            <a:r>
              <a:rPr lang="mr-IN" sz="3200" dirty="0">
                <a:solidFill>
                  <a:srgbClr val="000000"/>
                </a:solidFill>
              </a:rPr>
              <a:t>…</a:t>
            </a:r>
            <a:r>
              <a:rPr lang="en-US" sz="3200" dirty="0">
                <a:solidFill>
                  <a:srgbClr val="000000"/>
                </a:solidFill>
              </a:rPr>
              <a:t>.</a:t>
            </a:r>
          </a:p>
          <a:p>
            <a:pPr marL="0" indent="0" algn="ctr">
              <a:buNone/>
            </a:pPr>
            <a:r>
              <a:rPr lang="en-US" sz="4000" dirty="0">
                <a:solidFill>
                  <a:srgbClr val="0000FF"/>
                </a:solidFill>
              </a:rPr>
              <a:t>Maximize the learner’s sensory access.</a:t>
            </a:r>
            <a:endParaRPr lang="en-US" sz="4000" dirty="0">
              <a:solidFill>
                <a:srgbClr val="000000"/>
              </a:solidFill>
            </a:endParaRPr>
          </a:p>
        </p:txBody>
      </p:sp>
    </p:spTree>
    <p:extLst>
      <p:ext uri="{BB962C8B-B14F-4D97-AF65-F5344CB8AC3E}">
        <p14:creationId xmlns:p14="http://schemas.microsoft.com/office/powerpoint/2010/main" val="57792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r>
              <a:rPr lang="en-US" dirty="0"/>
              <a:t>Before we continue….</a:t>
            </a:r>
          </a:p>
        </p:txBody>
      </p:sp>
    </p:spTree>
    <p:extLst>
      <p:ext uri="{BB962C8B-B14F-4D97-AF65-F5344CB8AC3E}">
        <p14:creationId xmlns:p14="http://schemas.microsoft.com/office/powerpoint/2010/main" val="234650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Importance of Preferences</a:t>
            </a:r>
          </a:p>
        </p:txBody>
      </p:sp>
      <p:sp>
        <p:nvSpPr>
          <p:cNvPr id="3" name="Content Placeholder 2"/>
          <p:cNvSpPr>
            <a:spLocks noGrp="1"/>
          </p:cNvSpPr>
          <p:nvPr>
            <p:ph idx="1"/>
          </p:nvPr>
        </p:nvSpPr>
        <p:spPr/>
        <p:txBody>
          <a:bodyPr/>
          <a:lstStyle/>
          <a:p>
            <a:pPr marL="0" indent="0">
              <a:buNone/>
            </a:pPr>
            <a:r>
              <a:rPr lang="en-US" sz="2800" dirty="0"/>
              <a:t>Incorporating preferences in instruction can be both motivating and reinforcing</a:t>
            </a:r>
          </a:p>
          <a:p>
            <a:pPr lvl="1">
              <a:buFont typeface="Arial"/>
              <a:buChar char="•"/>
            </a:pPr>
            <a:r>
              <a:rPr lang="en-US" dirty="0"/>
              <a:t>Increase engagement and interest</a:t>
            </a:r>
          </a:p>
          <a:p>
            <a:pPr lvl="1">
              <a:buFont typeface="Arial"/>
              <a:buChar char="•"/>
            </a:pPr>
            <a:r>
              <a:rPr lang="en-US" dirty="0"/>
              <a:t>Use </a:t>
            </a:r>
            <a:r>
              <a:rPr lang="en-US" dirty="0" err="1"/>
              <a:t>reinforcers</a:t>
            </a:r>
            <a:r>
              <a:rPr lang="en-US" dirty="0"/>
              <a:t> to increase skill level</a:t>
            </a:r>
          </a:p>
          <a:p>
            <a:pPr lvl="1">
              <a:buFont typeface="Arial"/>
              <a:buChar char="•"/>
            </a:pPr>
            <a:r>
              <a:rPr lang="en-US" dirty="0"/>
              <a:t>Decrease problem behaviors</a:t>
            </a:r>
            <a:endParaRPr lang="en-US" sz="2800" dirty="0"/>
          </a:p>
          <a:p>
            <a:pPr marL="0" indent="0">
              <a:spcBef>
                <a:spcPts val="6000"/>
              </a:spcBef>
              <a:buNone/>
            </a:pPr>
            <a:r>
              <a:rPr lang="en-US" sz="2800" dirty="0"/>
              <a:t>*Students with </a:t>
            </a:r>
            <a:r>
              <a:rPr lang="en-US" sz="2800" dirty="0" err="1"/>
              <a:t>deafblindness</a:t>
            </a:r>
            <a:r>
              <a:rPr lang="en-US" sz="2800" dirty="0"/>
              <a:t> often have a limited repertoire of preferences</a:t>
            </a:r>
          </a:p>
        </p:txBody>
      </p:sp>
    </p:spTree>
    <p:extLst>
      <p:ext uri="{BB962C8B-B14F-4D97-AF65-F5344CB8AC3E}">
        <p14:creationId xmlns:p14="http://schemas.microsoft.com/office/powerpoint/2010/main" val="2787553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Preference Assessment Methods</a:t>
            </a:r>
          </a:p>
        </p:txBody>
      </p:sp>
      <p:sp>
        <p:nvSpPr>
          <p:cNvPr id="3" name="Content Placeholder 1"/>
          <p:cNvSpPr>
            <a:spLocks noGrp="1"/>
          </p:cNvSpPr>
          <p:nvPr>
            <p:ph sz="half" idx="1"/>
          </p:nvPr>
        </p:nvSpPr>
        <p:spPr>
          <a:xfrm>
            <a:off x="765957" y="1417638"/>
            <a:ext cx="5611092" cy="4947536"/>
          </a:xfrm>
        </p:spPr>
        <p:txBody>
          <a:bodyPr>
            <a:normAutofit fontScale="92500" lnSpcReduction="10000"/>
          </a:bodyPr>
          <a:lstStyle/>
          <a:p>
            <a:pPr marL="0" indent="0">
              <a:buNone/>
            </a:pPr>
            <a:r>
              <a:rPr lang="en-US" sz="2000" u="sng" dirty="0"/>
              <a:t>Indirect Assessments</a:t>
            </a:r>
          </a:p>
          <a:p>
            <a:r>
              <a:rPr lang="en-US" sz="2000" dirty="0"/>
              <a:t>Interviews</a:t>
            </a:r>
          </a:p>
          <a:p>
            <a:r>
              <a:rPr lang="en-US" sz="2000" dirty="0"/>
              <a:t>Observations</a:t>
            </a:r>
          </a:p>
          <a:p>
            <a:pPr marL="0" indent="0">
              <a:spcBef>
                <a:spcPts val="15000"/>
              </a:spcBef>
              <a:buNone/>
            </a:pPr>
            <a:r>
              <a:rPr lang="en-US" sz="2000" u="sng" dirty="0"/>
              <a:t>Direct Assessment</a:t>
            </a:r>
          </a:p>
          <a:p>
            <a:r>
              <a:rPr lang="en-US" sz="2000" dirty="0"/>
              <a:t>Single Stimulus</a:t>
            </a:r>
          </a:p>
          <a:p>
            <a:r>
              <a:rPr lang="en-US" sz="2000" dirty="0"/>
              <a:t>Multiple Stimulus with and without Replacement</a:t>
            </a:r>
          </a:p>
          <a:p>
            <a:r>
              <a:rPr lang="en-US" sz="2000" dirty="0"/>
              <a:t>Pairwise or forced choice</a:t>
            </a:r>
          </a:p>
          <a:p>
            <a:r>
              <a:rPr lang="en-US" sz="2000" dirty="0"/>
              <a:t>Free Operant</a:t>
            </a:r>
          </a:p>
          <a:p>
            <a:r>
              <a:rPr lang="en-US" sz="2000" dirty="0" err="1"/>
              <a:t>Reinforcer</a:t>
            </a:r>
            <a:r>
              <a:rPr lang="en-US" sz="2000" dirty="0"/>
              <a:t> Assessment</a:t>
            </a:r>
          </a:p>
        </p:txBody>
      </p:sp>
      <p:sp>
        <p:nvSpPr>
          <p:cNvPr id="12" name="Content Placeholder 2"/>
          <p:cNvSpPr>
            <a:spLocks noGrp="1"/>
          </p:cNvSpPr>
          <p:nvPr>
            <p:ph sz="half" idx="2"/>
          </p:nvPr>
        </p:nvSpPr>
        <p:spPr>
          <a:xfrm>
            <a:off x="457200" y="2432958"/>
            <a:ext cx="8229600" cy="1665514"/>
          </a:xfrm>
        </p:spPr>
        <p:txBody>
          <a:bodyPr>
            <a:normAutofit fontScale="92500" lnSpcReduction="10000"/>
          </a:bodyPr>
          <a:lstStyle/>
          <a:p>
            <a:pPr marL="0" indent="0">
              <a:buNone/>
            </a:pPr>
            <a:r>
              <a:rPr lang="en-US" b="1" dirty="0"/>
              <a:t>Research shows direct assessments are more accurate than indirect assessments</a:t>
            </a:r>
          </a:p>
          <a:p>
            <a:pPr marL="0" indent="0">
              <a:buNone/>
            </a:pPr>
            <a:r>
              <a:rPr lang="en-US" dirty="0">
                <a:solidFill>
                  <a:srgbClr val="0000FF"/>
                </a:solidFill>
              </a:rPr>
              <a:t>Parents tend to inaccurately predict preference for unfamiliar items (</a:t>
            </a:r>
            <a:r>
              <a:rPr lang="en-US" dirty="0" err="1">
                <a:solidFill>
                  <a:srgbClr val="0000FF"/>
                </a:solidFill>
              </a:rPr>
              <a:t>Kenzer</a:t>
            </a:r>
            <a:r>
              <a:rPr lang="en-US" dirty="0">
                <a:solidFill>
                  <a:srgbClr val="0000FF"/>
                </a:solidFill>
              </a:rPr>
              <a:t> &amp; Bishop, 2011)</a:t>
            </a:r>
          </a:p>
        </p:txBody>
      </p:sp>
    </p:spTree>
    <p:extLst>
      <p:ext uri="{BB962C8B-B14F-4D97-AF65-F5344CB8AC3E}">
        <p14:creationId xmlns:p14="http://schemas.microsoft.com/office/powerpoint/2010/main" val="253704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Purpose and focus of today’s webinar</a:t>
            </a:r>
          </a:p>
          <a:p>
            <a:r>
              <a:rPr lang="en-US" dirty="0"/>
              <a:t>Research on preference assessment </a:t>
            </a:r>
          </a:p>
          <a:p>
            <a:r>
              <a:rPr lang="en-US" dirty="0"/>
              <a:t>Case Study: Conducting a variety of preference assessments for a learner with deafblindness</a:t>
            </a:r>
          </a:p>
          <a:p>
            <a:r>
              <a:rPr lang="en-US" dirty="0"/>
              <a:t>Using preferences to promote communication development</a:t>
            </a:r>
          </a:p>
        </p:txBody>
      </p:sp>
    </p:spTree>
    <p:extLst>
      <p:ext uri="{BB962C8B-B14F-4D97-AF65-F5344CB8AC3E}">
        <p14:creationId xmlns:p14="http://schemas.microsoft.com/office/powerpoint/2010/main" val="1331624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 y="274638"/>
            <a:ext cx="8744857" cy="1143000"/>
          </a:xfrm>
        </p:spPr>
        <p:txBody>
          <a:bodyPr>
            <a:noAutofit/>
          </a:bodyPr>
          <a:lstStyle/>
          <a:p>
            <a:r>
              <a:rPr lang="en-US" sz="3600" dirty="0"/>
              <a:t>Findings from </a:t>
            </a:r>
            <a:r>
              <a:rPr lang="en-US" sz="3600" dirty="0" err="1"/>
              <a:t>Virues</a:t>
            </a:r>
            <a:r>
              <a:rPr lang="en-US" sz="3600" dirty="0"/>
              <a:t>-Ortega et al. (2014)</a:t>
            </a:r>
            <a:br>
              <a:rPr lang="en-US" sz="3600" dirty="0"/>
            </a:br>
            <a:r>
              <a:rPr lang="en-US" sz="3600" dirty="0"/>
              <a:t>Related to Sensory and Motor Disability</a:t>
            </a:r>
          </a:p>
        </p:txBody>
      </p:sp>
      <p:sp>
        <p:nvSpPr>
          <p:cNvPr id="3" name="Content Placeholder 2"/>
          <p:cNvSpPr>
            <a:spLocks noGrp="1"/>
          </p:cNvSpPr>
          <p:nvPr>
            <p:ph idx="1"/>
          </p:nvPr>
        </p:nvSpPr>
        <p:spPr>
          <a:xfrm>
            <a:off x="235857" y="1603169"/>
            <a:ext cx="8672285" cy="4848275"/>
          </a:xfrm>
        </p:spPr>
        <p:txBody>
          <a:bodyPr>
            <a:normAutofit/>
          </a:bodyPr>
          <a:lstStyle/>
          <a:p>
            <a:pPr>
              <a:spcBef>
                <a:spcPts val="3000"/>
              </a:spcBef>
            </a:pPr>
            <a:r>
              <a:rPr lang="en-US" sz="2800" dirty="0"/>
              <a:t>Teacher concern about adapting PA methods for learners with profound disabilities, particularly with VI, motor disability (MD), and difficult behaviors</a:t>
            </a:r>
          </a:p>
          <a:p>
            <a:pPr>
              <a:spcBef>
                <a:spcPts val="3000"/>
              </a:spcBef>
            </a:pPr>
            <a:r>
              <a:rPr lang="en-US" sz="2800" dirty="0"/>
              <a:t>Participants included learners with VI (7 studies) or deafness (1 study), but not </a:t>
            </a:r>
            <a:r>
              <a:rPr lang="en-US" sz="2800" dirty="0" err="1"/>
              <a:t>deafblindness</a:t>
            </a:r>
            <a:endParaRPr lang="en-US" sz="2800" dirty="0"/>
          </a:p>
          <a:p>
            <a:pPr>
              <a:spcBef>
                <a:spcPts val="3000"/>
              </a:spcBef>
            </a:pPr>
            <a:r>
              <a:rPr lang="en-US" sz="2800" dirty="0"/>
              <a:t>Eye gaze and emotional behaviors (indirect responses) used more frequently for learners with VI and/or MD</a:t>
            </a:r>
          </a:p>
          <a:p>
            <a:pPr>
              <a:spcBef>
                <a:spcPts val="3000"/>
              </a:spcBef>
            </a:pPr>
            <a:r>
              <a:rPr lang="en-US" sz="2800" dirty="0"/>
              <a:t>Pairwise assessments most often used for VI/MD</a:t>
            </a:r>
          </a:p>
        </p:txBody>
      </p:sp>
    </p:spTree>
    <p:extLst>
      <p:ext uri="{BB962C8B-B14F-4D97-AF65-F5344CB8AC3E}">
        <p14:creationId xmlns:p14="http://schemas.microsoft.com/office/powerpoint/2010/main" val="329319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564" y="135068"/>
            <a:ext cx="3529439" cy="639762"/>
          </a:xfrm>
        </p:spPr>
        <p:txBody>
          <a:bodyPr anchor="t">
            <a:noAutofit/>
          </a:bodyPr>
          <a:lstStyle/>
          <a:p>
            <a:pPr algn="l"/>
            <a:r>
              <a:rPr lang="en-US" sz="3400" dirty="0"/>
              <a:t>Decision Making:</a:t>
            </a:r>
            <a:endParaRPr lang="en-US" sz="6000" dirty="0"/>
          </a:p>
        </p:txBody>
      </p:sp>
      <p:pic>
        <p:nvPicPr>
          <p:cNvPr id="3" name="Picture 2" descr="Clinical decision making and preference assessment for individuals with intellectual and developmental disabilities by Virues-Ortega et al."/>
          <p:cNvPicPr>
            <a:picLocks noChangeAspect="1"/>
          </p:cNvPicPr>
          <p:nvPr/>
        </p:nvPicPr>
        <p:blipFill>
          <a:blip r:embed="rId2"/>
          <a:stretch>
            <a:fillRect/>
          </a:stretch>
        </p:blipFill>
        <p:spPr>
          <a:xfrm>
            <a:off x="229409" y="1118945"/>
            <a:ext cx="7943981" cy="5653204"/>
          </a:xfrm>
          <a:prstGeom prst="rect">
            <a:avLst/>
          </a:prstGeom>
        </p:spPr>
      </p:pic>
      <p:sp>
        <p:nvSpPr>
          <p:cNvPr id="4" name="Content Placeholder 3"/>
          <p:cNvSpPr>
            <a:spLocks noGrp="1"/>
          </p:cNvSpPr>
          <p:nvPr>
            <p:ph idx="1"/>
          </p:nvPr>
        </p:nvSpPr>
        <p:spPr>
          <a:xfrm>
            <a:off x="6365175" y="774830"/>
            <a:ext cx="2778826" cy="1186065"/>
          </a:xfrm>
        </p:spPr>
        <p:txBody>
          <a:bodyPr>
            <a:normAutofit fontScale="92500"/>
          </a:bodyPr>
          <a:lstStyle/>
          <a:p>
            <a:pPr marL="0" indent="0">
              <a:buNone/>
            </a:pPr>
            <a:r>
              <a:rPr lang="en-US" sz="1800" dirty="0"/>
              <a:t>Type of results needed (e.g., tangible, hierarchy), student characteristics (purely behavioral), time constraints</a:t>
            </a:r>
          </a:p>
        </p:txBody>
      </p:sp>
      <p:sp>
        <p:nvSpPr>
          <p:cNvPr id="5" name="TextBox 4"/>
          <p:cNvSpPr txBox="1"/>
          <p:nvPr/>
        </p:nvSpPr>
        <p:spPr>
          <a:xfrm>
            <a:off x="95725" y="6402817"/>
            <a:ext cx="2648319" cy="369332"/>
          </a:xfrm>
          <a:prstGeom prst="rect">
            <a:avLst/>
          </a:prstGeom>
          <a:noFill/>
        </p:spPr>
        <p:txBody>
          <a:bodyPr wrap="none" rtlCol="0">
            <a:spAutoFit/>
          </a:bodyPr>
          <a:lstStyle/>
          <a:p>
            <a:r>
              <a:rPr lang="en-US" i="1" dirty="0" err="1"/>
              <a:t>Virues</a:t>
            </a:r>
            <a:r>
              <a:rPr lang="en-US" i="1" dirty="0"/>
              <a:t>-Ortega et al., 2014</a:t>
            </a:r>
          </a:p>
        </p:txBody>
      </p:sp>
    </p:spTree>
    <p:extLst>
      <p:ext uri="{BB962C8B-B14F-4D97-AF65-F5344CB8AC3E}">
        <p14:creationId xmlns:p14="http://schemas.microsoft.com/office/powerpoint/2010/main" val="2662528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John</a:t>
            </a:r>
          </a:p>
        </p:txBody>
      </p:sp>
      <p:sp>
        <p:nvSpPr>
          <p:cNvPr id="3" name="Content Placeholder 2"/>
          <p:cNvSpPr>
            <a:spLocks noGrp="1"/>
          </p:cNvSpPr>
          <p:nvPr>
            <p:ph idx="1"/>
          </p:nvPr>
        </p:nvSpPr>
        <p:spPr/>
        <p:txBody>
          <a:bodyPr>
            <a:normAutofit fontScale="92500" lnSpcReduction="20000"/>
          </a:bodyPr>
          <a:lstStyle/>
          <a:p>
            <a:r>
              <a:rPr lang="en-US" dirty="0"/>
              <a:t>7 Years old</a:t>
            </a:r>
          </a:p>
          <a:p>
            <a:r>
              <a:rPr lang="en-US" dirty="0"/>
              <a:t>Chromosomal anomalies</a:t>
            </a:r>
          </a:p>
          <a:p>
            <a:r>
              <a:rPr lang="en-US" dirty="0"/>
              <a:t>20/200 or worse with correction</a:t>
            </a:r>
          </a:p>
          <a:p>
            <a:r>
              <a:rPr lang="en-US" dirty="0"/>
              <a:t>Binaural hearing loss (at least 70dB)</a:t>
            </a:r>
          </a:p>
          <a:p>
            <a:r>
              <a:rPr lang="en-US" dirty="0"/>
              <a:t>Able to actively reach, grasp, manipulate</a:t>
            </a:r>
          </a:p>
          <a:p>
            <a:r>
              <a:rPr lang="en-US" dirty="0"/>
              <a:t>SIB-R showed age equivalence of 5-7 months</a:t>
            </a:r>
          </a:p>
          <a:p>
            <a:r>
              <a:rPr lang="en-US" dirty="0"/>
              <a:t>Majority of John’s </a:t>
            </a:r>
            <a:r>
              <a:rPr lang="en-US" dirty="0">
                <a:solidFill>
                  <a:srgbClr val="0000FF"/>
                </a:solidFill>
              </a:rPr>
              <a:t>behaviors seem to be intentional, though only a small percentage to be </a:t>
            </a:r>
            <a:r>
              <a:rPr lang="en-US" u="sng" dirty="0">
                <a:solidFill>
                  <a:srgbClr val="0000FF"/>
                </a:solidFill>
              </a:rPr>
              <a:t>intentional unconventional communication</a:t>
            </a:r>
            <a:endParaRPr lang="en-US" dirty="0">
              <a:solidFill>
                <a:srgbClr val="0000FF"/>
              </a:solidFill>
            </a:endParaRPr>
          </a:p>
          <a:p>
            <a:r>
              <a:rPr lang="en-US" dirty="0"/>
              <a:t>Music, lights, scratching, rolling, kicking</a:t>
            </a:r>
          </a:p>
        </p:txBody>
      </p:sp>
    </p:spTree>
    <p:extLst>
      <p:ext uri="{BB962C8B-B14F-4D97-AF65-F5344CB8AC3E}">
        <p14:creationId xmlns:p14="http://schemas.microsoft.com/office/powerpoint/2010/main" val="290925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677" y="5925167"/>
            <a:ext cx="2759156" cy="571005"/>
          </a:xfrm>
        </p:spPr>
        <p:txBody>
          <a:bodyPr>
            <a:normAutofit fontScale="90000"/>
          </a:bodyPr>
          <a:lstStyle/>
          <a:p>
            <a:r>
              <a:rPr lang="en-US" b="0" dirty="0"/>
              <a:t>Scenario 1:</a:t>
            </a:r>
          </a:p>
        </p:txBody>
      </p:sp>
      <p:sp>
        <p:nvSpPr>
          <p:cNvPr id="10" name="Content Placeholder 1"/>
          <p:cNvSpPr>
            <a:spLocks noGrp="1"/>
          </p:cNvSpPr>
          <p:nvPr>
            <p:ph idx="1"/>
          </p:nvPr>
        </p:nvSpPr>
        <p:spPr>
          <a:xfrm>
            <a:off x="3063833" y="6011465"/>
            <a:ext cx="4263241" cy="615320"/>
          </a:xfrm>
        </p:spPr>
        <p:txBody>
          <a:bodyPr>
            <a:normAutofit fontScale="55000" lnSpcReduction="20000"/>
          </a:bodyPr>
          <a:lstStyle/>
          <a:p>
            <a:pPr marL="0" indent="0">
              <a:buNone/>
            </a:pPr>
            <a:r>
              <a:rPr lang="en-US" dirty="0"/>
              <a:t>engagement or selection response </a:t>
            </a:r>
            <a:r>
              <a:rPr lang="en-US" u="sng" dirty="0"/>
              <a:t>requires</a:t>
            </a:r>
            <a:r>
              <a:rPr lang="en-US" dirty="0"/>
              <a:t> intentionality, which student does not have</a:t>
            </a:r>
          </a:p>
        </p:txBody>
      </p:sp>
      <p:pic>
        <p:nvPicPr>
          <p:cNvPr id="3" name="Picture 1" descr="Decision making and preference assessment showing scenario 1. Questions 1, 2 &amp; 8 =NO. RA is selected."/>
          <p:cNvPicPr>
            <a:picLocks noChangeAspect="1"/>
          </p:cNvPicPr>
          <p:nvPr/>
        </p:nvPicPr>
        <p:blipFill>
          <a:blip r:embed="rId3"/>
          <a:stretch>
            <a:fillRect/>
          </a:stretch>
        </p:blipFill>
        <p:spPr>
          <a:xfrm>
            <a:off x="304676" y="372648"/>
            <a:ext cx="8614953" cy="5557900"/>
          </a:xfrm>
          <a:prstGeom prst="rect">
            <a:avLst/>
          </a:prstGeom>
        </p:spPr>
      </p:pic>
      <p:sp>
        <p:nvSpPr>
          <p:cNvPr id="2" name="Oval 1" descr="Oval circling &quot;No&quot; for question 1 and arrow pointing to go to question 2."/>
          <p:cNvSpPr/>
          <p:nvPr/>
        </p:nvSpPr>
        <p:spPr>
          <a:xfrm>
            <a:off x="5730733" y="201365"/>
            <a:ext cx="1177123" cy="51115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2" descr="Oval circling &quot;No&quot; for question 2 and arrow pointing to go to question 8."/>
          <p:cNvSpPr/>
          <p:nvPr/>
        </p:nvSpPr>
        <p:spPr>
          <a:xfrm>
            <a:off x="5746221" y="635074"/>
            <a:ext cx="1177123" cy="51115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3" descr="Oval circling &quot;No&quot; for question 8 and arrow leading to &quot;RA&quot;."/>
          <p:cNvSpPr/>
          <p:nvPr/>
        </p:nvSpPr>
        <p:spPr>
          <a:xfrm>
            <a:off x="5746805" y="2896020"/>
            <a:ext cx="619536" cy="51115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4" descr="Oval circling &quot;RA&quot;."/>
          <p:cNvSpPr/>
          <p:nvPr/>
        </p:nvSpPr>
        <p:spPr>
          <a:xfrm rot="16200000">
            <a:off x="7385562" y="5167326"/>
            <a:ext cx="1177123" cy="51115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024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42749" y="6171048"/>
            <a:ext cx="2072244" cy="526987"/>
          </a:xfrm>
        </p:spPr>
        <p:txBody>
          <a:bodyPr>
            <a:noAutofit/>
          </a:bodyPr>
          <a:lstStyle/>
          <a:p>
            <a:r>
              <a:rPr lang="en-US" sz="3200" dirty="0"/>
              <a:t>Scenario 2:</a:t>
            </a:r>
          </a:p>
        </p:txBody>
      </p:sp>
      <p:sp>
        <p:nvSpPr>
          <p:cNvPr id="12" name="Content Placeholder 1"/>
          <p:cNvSpPr>
            <a:spLocks noGrp="1"/>
          </p:cNvSpPr>
          <p:nvPr>
            <p:ph sz="half" idx="1"/>
          </p:nvPr>
        </p:nvSpPr>
        <p:spPr>
          <a:xfrm>
            <a:off x="2314993" y="6215039"/>
            <a:ext cx="6255444" cy="642961"/>
          </a:xfrm>
        </p:spPr>
        <p:txBody>
          <a:bodyPr>
            <a:noAutofit/>
          </a:bodyPr>
          <a:lstStyle/>
          <a:p>
            <a:pPr marL="0" indent="0">
              <a:buNone/>
            </a:pPr>
            <a:r>
              <a:rPr lang="en-US" sz="1800" dirty="0"/>
              <a:t>engagement or selection </a:t>
            </a:r>
            <a:r>
              <a:rPr lang="en-US" sz="1800" u="sng" dirty="0"/>
              <a:t>does not</a:t>
            </a:r>
            <a:r>
              <a:rPr lang="en-US" sz="1800" dirty="0"/>
              <a:t> require intentionality, and student can select with reach and grasp</a:t>
            </a:r>
          </a:p>
        </p:txBody>
      </p:sp>
      <p:pic>
        <p:nvPicPr>
          <p:cNvPr id="19" name="Picture 1" descr="Decision making and preference assessment showing question 1= no, 2=yes, 3-5=no, 6=yes. SSPA is selected."/>
          <p:cNvPicPr>
            <a:picLocks noChangeAspect="1"/>
          </p:cNvPicPr>
          <p:nvPr/>
        </p:nvPicPr>
        <p:blipFill>
          <a:blip r:embed="rId2"/>
          <a:stretch>
            <a:fillRect/>
          </a:stretch>
        </p:blipFill>
        <p:spPr>
          <a:xfrm>
            <a:off x="316970" y="290376"/>
            <a:ext cx="8602663" cy="5904422"/>
          </a:xfrm>
          <a:prstGeom prst="rect">
            <a:avLst/>
          </a:prstGeom>
        </p:spPr>
      </p:pic>
      <p:sp>
        <p:nvSpPr>
          <p:cNvPr id="20" name="Oval 1" descr="Oval circling &quot;No&quot; for question 1  and arrow pointing to go to question 2."/>
          <p:cNvSpPr/>
          <p:nvPr/>
        </p:nvSpPr>
        <p:spPr>
          <a:xfrm>
            <a:off x="5730733" y="201364"/>
            <a:ext cx="1177123" cy="492993"/>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 descr="Oval circling &quot;Yes&quot; for question 2 and arrow pointing to go to question 3."/>
          <p:cNvSpPr/>
          <p:nvPr/>
        </p:nvSpPr>
        <p:spPr>
          <a:xfrm>
            <a:off x="4584589" y="607863"/>
            <a:ext cx="1177123" cy="492993"/>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4" descr="Oval circling &quot;No&quot; for question 3 and arrow pointing to go to question 4."/>
          <p:cNvSpPr/>
          <p:nvPr/>
        </p:nvSpPr>
        <p:spPr>
          <a:xfrm>
            <a:off x="5730733" y="990244"/>
            <a:ext cx="1177123" cy="492993"/>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5" descr="Oval circling &quot;No&quot; for question 4 and arrow pointing to go to question 5."/>
          <p:cNvSpPr/>
          <p:nvPr/>
        </p:nvSpPr>
        <p:spPr>
          <a:xfrm>
            <a:off x="5728253" y="1365374"/>
            <a:ext cx="1177123" cy="492993"/>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6" descr="Oval circling &quot;No&quot; for question 5 and arrow pointing to go to question 6."/>
          <p:cNvSpPr/>
          <p:nvPr/>
        </p:nvSpPr>
        <p:spPr>
          <a:xfrm>
            <a:off x="5741261" y="1798576"/>
            <a:ext cx="1177123" cy="492993"/>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7" descr="Oval circling &quot;Yes&quot; for question 6 and arrow leading to &quot;SSPA&quot;."/>
          <p:cNvSpPr/>
          <p:nvPr/>
        </p:nvSpPr>
        <p:spPr>
          <a:xfrm>
            <a:off x="4608157" y="2173706"/>
            <a:ext cx="704385" cy="492993"/>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3" descr="Oval circling &quot;SSPA&quot;."/>
          <p:cNvSpPr/>
          <p:nvPr/>
        </p:nvSpPr>
        <p:spPr>
          <a:xfrm rot="16200000">
            <a:off x="7747210" y="5276473"/>
            <a:ext cx="1135298" cy="51115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2"/>
          <p:cNvSpPr>
            <a:spLocks noGrp="1"/>
          </p:cNvSpPr>
          <p:nvPr>
            <p:ph sz="half" idx="2"/>
          </p:nvPr>
        </p:nvSpPr>
        <p:spPr>
          <a:xfrm>
            <a:off x="368134" y="5415148"/>
            <a:ext cx="3253839" cy="403761"/>
          </a:xfrm>
        </p:spPr>
        <p:txBody>
          <a:bodyPr>
            <a:noAutofit/>
          </a:bodyPr>
          <a:lstStyle/>
          <a:p>
            <a:pPr marL="0" indent="0">
              <a:buNone/>
            </a:pPr>
            <a:r>
              <a:rPr lang="en-US" sz="1400" dirty="0"/>
              <a:t>IRPA: Indirect/idiosyncratic response PA </a:t>
            </a:r>
          </a:p>
        </p:txBody>
      </p:sp>
    </p:spTree>
    <p:extLst>
      <p:ext uri="{BB962C8B-B14F-4D97-AF65-F5344CB8AC3E}">
        <p14:creationId xmlns:p14="http://schemas.microsoft.com/office/powerpoint/2010/main" val="117566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42749" y="6194798"/>
            <a:ext cx="2072244" cy="526987"/>
          </a:xfrm>
        </p:spPr>
        <p:txBody>
          <a:bodyPr>
            <a:noAutofit/>
          </a:bodyPr>
          <a:lstStyle/>
          <a:p>
            <a:r>
              <a:rPr lang="en-US" sz="3200" dirty="0"/>
              <a:t>Scenario 3:</a:t>
            </a:r>
          </a:p>
        </p:txBody>
      </p:sp>
      <p:sp>
        <p:nvSpPr>
          <p:cNvPr id="12" name="Content Placeholder 1"/>
          <p:cNvSpPr>
            <a:spLocks noGrp="1"/>
          </p:cNvSpPr>
          <p:nvPr>
            <p:ph sz="half" idx="1"/>
          </p:nvPr>
        </p:nvSpPr>
        <p:spPr>
          <a:xfrm>
            <a:off x="2314993" y="6215039"/>
            <a:ext cx="6255444" cy="642961"/>
          </a:xfrm>
        </p:spPr>
        <p:txBody>
          <a:bodyPr>
            <a:noAutofit/>
          </a:bodyPr>
          <a:lstStyle/>
          <a:p>
            <a:pPr marL="0" indent="0">
              <a:buNone/>
            </a:pPr>
            <a:r>
              <a:rPr lang="en-US" sz="1600" dirty="0"/>
              <a:t>DB precludes student’s ability to “select” without exploration, therefore we rely on engagement measured by emotional response</a:t>
            </a:r>
          </a:p>
        </p:txBody>
      </p:sp>
      <p:pic>
        <p:nvPicPr>
          <p:cNvPr id="13" name="Picture 1" descr="Decision making and preference assessment showing scenario 3. Questions 1 &amp; 2 =NO, question 8 =YES, IRPA is selected."/>
          <p:cNvPicPr>
            <a:picLocks noChangeAspect="1"/>
          </p:cNvPicPr>
          <p:nvPr/>
        </p:nvPicPr>
        <p:blipFill>
          <a:blip r:embed="rId2"/>
          <a:stretch>
            <a:fillRect/>
          </a:stretch>
        </p:blipFill>
        <p:spPr>
          <a:xfrm>
            <a:off x="316970" y="296334"/>
            <a:ext cx="8602663" cy="5898464"/>
          </a:xfrm>
          <a:prstGeom prst="rect">
            <a:avLst/>
          </a:prstGeom>
        </p:spPr>
      </p:pic>
      <p:sp>
        <p:nvSpPr>
          <p:cNvPr id="14" name="Oval 1" descr="Oval circling &quot;No&quot; for question 1 and arrow pointing to go to question 2."/>
          <p:cNvSpPr/>
          <p:nvPr/>
        </p:nvSpPr>
        <p:spPr>
          <a:xfrm>
            <a:off x="5730733" y="201365"/>
            <a:ext cx="1177123" cy="49249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2" descr="Oval circling &quot;No&quot; for question 2 and arrow pointing to go to question 8."/>
          <p:cNvSpPr/>
          <p:nvPr/>
        </p:nvSpPr>
        <p:spPr>
          <a:xfrm>
            <a:off x="5746221" y="635074"/>
            <a:ext cx="1177123" cy="49249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3" descr="Oval circling &quot;Yes&quot; for question 8 and arrow pointing to &quot;IRPA&quot;."/>
          <p:cNvSpPr/>
          <p:nvPr/>
        </p:nvSpPr>
        <p:spPr>
          <a:xfrm>
            <a:off x="4639130" y="3011193"/>
            <a:ext cx="619536" cy="49249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4" descr="Oval circling &quot;IRPA&quot;."/>
          <p:cNvSpPr/>
          <p:nvPr/>
        </p:nvSpPr>
        <p:spPr>
          <a:xfrm rot="16200000">
            <a:off x="7035336" y="5392385"/>
            <a:ext cx="1134152" cy="51115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2"/>
          <p:cNvSpPr>
            <a:spLocks noGrp="1"/>
          </p:cNvSpPr>
          <p:nvPr>
            <p:ph sz="half" idx="2"/>
          </p:nvPr>
        </p:nvSpPr>
        <p:spPr>
          <a:xfrm>
            <a:off x="368134" y="5415148"/>
            <a:ext cx="3253839" cy="403761"/>
          </a:xfrm>
        </p:spPr>
        <p:txBody>
          <a:bodyPr>
            <a:noAutofit/>
          </a:bodyPr>
          <a:lstStyle/>
          <a:p>
            <a:pPr marL="0" indent="0">
              <a:buNone/>
            </a:pPr>
            <a:r>
              <a:rPr lang="en-US" sz="1400" dirty="0"/>
              <a:t>IRPA: Indirect/idiosyncratic response PA </a:t>
            </a:r>
          </a:p>
        </p:txBody>
      </p:sp>
    </p:spTree>
    <p:extLst>
      <p:ext uri="{BB962C8B-B14F-4D97-AF65-F5344CB8AC3E}">
        <p14:creationId xmlns:p14="http://schemas.microsoft.com/office/powerpoint/2010/main" val="4151460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Preference Assessment Procedures</a:t>
            </a:r>
            <a:br>
              <a:rPr lang="en-US" dirty="0"/>
            </a:br>
            <a:r>
              <a:rPr lang="en-US" sz="2800" dirty="0"/>
              <a:t>(adapted from Picture Exchange Communication System)</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Interviews with parents and teacher</a:t>
            </a:r>
          </a:p>
          <a:p>
            <a:pPr marL="514350" indent="-514350">
              <a:buFont typeface="+mj-lt"/>
              <a:buAutoNum type="arabicPeriod"/>
            </a:pPr>
            <a:r>
              <a:rPr lang="en-US" dirty="0"/>
              <a:t>Free play observations at home and school</a:t>
            </a:r>
          </a:p>
          <a:p>
            <a:pPr marL="514350" indent="-514350">
              <a:buFont typeface="+mj-lt"/>
              <a:buAutoNum type="arabicPeriod"/>
            </a:pPr>
            <a:r>
              <a:rPr lang="en-US" dirty="0"/>
              <a:t>Single stimulus preference assessments</a:t>
            </a:r>
          </a:p>
          <a:p>
            <a:pPr lvl="1"/>
            <a:r>
              <a:rPr lang="en-US" dirty="0"/>
              <a:t>Selection responses</a:t>
            </a:r>
          </a:p>
          <a:p>
            <a:pPr lvl="1"/>
            <a:r>
              <a:rPr lang="en-US" dirty="0"/>
              <a:t>Indices of happiness, protest, and rejection</a:t>
            </a:r>
          </a:p>
          <a:p>
            <a:pPr marL="0" indent="0">
              <a:spcBef>
                <a:spcPts val="3000"/>
              </a:spcBef>
              <a:buNone/>
            </a:pPr>
            <a:r>
              <a:rPr lang="en-US" dirty="0"/>
              <a:t>*Parents also predicted preferences from direct assessment</a:t>
            </a:r>
          </a:p>
        </p:txBody>
      </p:sp>
    </p:spTree>
    <p:extLst>
      <p:ext uri="{BB962C8B-B14F-4D97-AF65-F5344CB8AC3E}">
        <p14:creationId xmlns:p14="http://schemas.microsoft.com/office/powerpoint/2010/main" val="3787254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Content Placeholder 2"/>
          <p:cNvSpPr>
            <a:spLocks noGrp="1"/>
          </p:cNvSpPr>
          <p:nvPr>
            <p:ph idx="1"/>
          </p:nvPr>
        </p:nvSpPr>
        <p:spPr/>
        <p:txBody>
          <a:bodyPr>
            <a:normAutofit/>
          </a:bodyPr>
          <a:lstStyle/>
          <a:p>
            <a:r>
              <a:rPr lang="en-US" dirty="0"/>
              <a:t>Can the manualized Picture Exchange Communication System (PECS) preference assessment procedures be used to identify tangible preferences for a unique learner with </a:t>
            </a:r>
            <a:r>
              <a:rPr lang="en-US" dirty="0" err="1"/>
              <a:t>deafblindness</a:t>
            </a:r>
            <a:r>
              <a:rPr lang="en-US" dirty="0"/>
              <a:t>?</a:t>
            </a:r>
            <a:endParaRPr lang="en-US" sz="1400" dirty="0"/>
          </a:p>
          <a:p>
            <a:r>
              <a:rPr lang="en-US" dirty="0"/>
              <a:t>Can the preference assessment procedures be adapted to obtain useful information regarding learner preferences?</a:t>
            </a:r>
          </a:p>
        </p:txBody>
      </p:sp>
    </p:spTree>
    <p:extLst>
      <p:ext uri="{BB962C8B-B14F-4D97-AF65-F5344CB8AC3E}">
        <p14:creationId xmlns:p14="http://schemas.microsoft.com/office/powerpoint/2010/main" val="292320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Interviews</a:t>
            </a:r>
          </a:p>
        </p:txBody>
      </p:sp>
      <p:sp>
        <p:nvSpPr>
          <p:cNvPr id="6" name="Content Placeholder 1"/>
          <p:cNvSpPr>
            <a:spLocks noGrp="1"/>
          </p:cNvSpPr>
          <p:nvPr>
            <p:ph sz="half" idx="1"/>
          </p:nvPr>
        </p:nvSpPr>
        <p:spPr>
          <a:xfrm>
            <a:off x="457200" y="1196439"/>
            <a:ext cx="8229600" cy="5358739"/>
          </a:xfrm>
        </p:spPr>
        <p:txBody>
          <a:bodyPr>
            <a:normAutofit lnSpcReduction="10000"/>
          </a:bodyPr>
          <a:lstStyle/>
          <a:p>
            <a:pPr>
              <a:buAutoNum type="arabicPeriod"/>
            </a:pPr>
            <a:r>
              <a:rPr lang="en-US" sz="1800" dirty="0"/>
              <a:t>List up to 10 items for each category. Include only those items that your student or child currently enjoys (or dislikes for the final category). Then number each item from most to least preferred (with most preferred being 1) within each category.</a:t>
            </a:r>
          </a:p>
          <a:p>
            <a:pPr>
              <a:spcBef>
                <a:spcPts val="33000"/>
              </a:spcBef>
              <a:buFont typeface="Arial"/>
              <a:buAutoNum type="arabicPeriod"/>
            </a:pPr>
            <a:r>
              <a:rPr lang="en-US" sz="1800" dirty="0"/>
              <a:t>Then rank order items/activities across categories.</a:t>
            </a:r>
          </a:p>
        </p:txBody>
      </p:sp>
      <p:graphicFrame>
        <p:nvGraphicFramePr>
          <p:cNvPr id="4" name="Object 1" descr="Table for interviews of the student/child. First column: categories and second column: items/activities. Description in outline content."/>
          <p:cNvGraphicFramePr>
            <a:graphicFrameLocks noChangeAspect="1"/>
          </p:cNvGraphicFramePr>
          <p:nvPr>
            <p:extLst>
              <p:ext uri="{D42A27DB-BD31-4B8C-83A1-F6EECF244321}">
                <p14:modId xmlns:p14="http://schemas.microsoft.com/office/powerpoint/2010/main" val="4130372924"/>
              </p:ext>
            </p:extLst>
          </p:nvPr>
        </p:nvGraphicFramePr>
        <p:xfrm>
          <a:off x="62427" y="572359"/>
          <a:ext cx="9081573" cy="5434207"/>
        </p:xfrm>
        <a:graphic>
          <a:graphicData uri="http://schemas.openxmlformats.org/presentationml/2006/ole">
            <mc:AlternateContent xmlns:mc="http://schemas.openxmlformats.org/markup-compatibility/2006">
              <mc:Choice xmlns:v="urn:schemas-microsoft-com:vml" Requires="v">
                <p:oleObj spid="_x0000_s2161" name="Document" r:id="rId3" imgW="6261100" imgH="3746500" progId="Word.Document.12">
                  <p:link updateAutomatic="1"/>
                </p:oleObj>
              </mc:Choice>
              <mc:Fallback>
                <p:oleObj name="Document" r:id="rId3" imgW="6261100" imgH="3746500" progId="Word.Document.12">
                  <p:link updateAutomatic="1"/>
                  <p:pic>
                    <p:nvPicPr>
                      <p:cNvPr id="0" name=""/>
                      <p:cNvPicPr/>
                      <p:nvPr/>
                    </p:nvPicPr>
                    <p:blipFill>
                      <a:blip r:embed="rId4"/>
                      <a:stretch>
                        <a:fillRect/>
                      </a:stretch>
                    </p:blipFill>
                    <p:spPr>
                      <a:xfrm>
                        <a:off x="62427" y="572359"/>
                        <a:ext cx="9081573" cy="5434207"/>
                      </a:xfrm>
                      <a:prstGeom prst="rect">
                        <a:avLst/>
                      </a:prstGeom>
                    </p:spPr>
                  </p:pic>
                </p:oleObj>
              </mc:Fallback>
            </mc:AlternateContent>
          </a:graphicData>
        </a:graphic>
      </p:graphicFrame>
      <p:sp>
        <p:nvSpPr>
          <p:cNvPr id="9" name="Content Placeholder 2" hidden="1"/>
          <p:cNvSpPr>
            <a:spLocks noGrp="1"/>
          </p:cNvSpPr>
          <p:nvPr>
            <p:ph sz="half" idx="2"/>
          </p:nvPr>
        </p:nvSpPr>
        <p:spPr>
          <a:xfrm>
            <a:off x="1643742" y="2538352"/>
            <a:ext cx="5386450" cy="3066802"/>
          </a:xfrm>
        </p:spPr>
        <p:txBody>
          <a:bodyPr>
            <a:normAutofit lnSpcReduction="10000"/>
          </a:bodyPr>
          <a:lstStyle/>
          <a:p>
            <a:pPr marL="0" indent="0">
              <a:buNone/>
            </a:pPr>
            <a:r>
              <a:rPr lang="en-US" sz="1600" dirty="0"/>
              <a:t>Category:</a:t>
            </a:r>
          </a:p>
          <a:p>
            <a:r>
              <a:rPr lang="en-US" sz="1600" dirty="0"/>
              <a:t>Things your student/child likes to eat</a:t>
            </a:r>
          </a:p>
          <a:p>
            <a:r>
              <a:rPr lang="en-US" sz="1600" dirty="0"/>
              <a:t>Things your student/child likes to drink</a:t>
            </a:r>
          </a:p>
          <a:p>
            <a:r>
              <a:rPr lang="en-US" sz="1600" dirty="0"/>
              <a:t>Social games your student/child likes (Peek-a-boo, chase, tickles, etc.</a:t>
            </a:r>
          </a:p>
          <a:p>
            <a:r>
              <a:rPr lang="en-US" sz="1600" dirty="0"/>
              <a:t>Places your student/child chooses to do during free time</a:t>
            </a:r>
          </a:p>
          <a:p>
            <a:r>
              <a:rPr lang="en-US" sz="1600" dirty="0"/>
              <a:t>Activities your student/child likes (watching television, spinning, sitting in a special chair, squeezes, etc.)</a:t>
            </a:r>
          </a:p>
          <a:p>
            <a:r>
              <a:rPr lang="en-US" sz="1600" dirty="0"/>
              <a:t>People your student/child recognizes and enjoys being with</a:t>
            </a:r>
          </a:p>
          <a:p>
            <a:r>
              <a:rPr lang="en-US" sz="1600" dirty="0"/>
              <a:t>Items, activities your student/child DOES NOT like</a:t>
            </a:r>
          </a:p>
        </p:txBody>
      </p:sp>
    </p:spTree>
    <p:extLst>
      <p:ext uri="{BB962C8B-B14F-4D97-AF65-F5344CB8AC3E}">
        <p14:creationId xmlns:p14="http://schemas.microsoft.com/office/powerpoint/2010/main" val="228734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32"/>
            <a:ext cx="8229600" cy="871589"/>
          </a:xfrm>
        </p:spPr>
        <p:txBody>
          <a:bodyPr/>
          <a:lstStyle/>
          <a:p>
            <a:r>
              <a:rPr lang="en-US" dirty="0"/>
              <a:t>Interview Results</a:t>
            </a:r>
          </a:p>
        </p:txBody>
      </p:sp>
      <p:graphicFrame>
        <p:nvGraphicFramePr>
          <p:cNvPr id="5" name="Content Placeholder 1" descr="Table wih rank order results of parents and teachers and a summary at each level from example interview."/>
          <p:cNvGraphicFramePr>
            <a:graphicFrameLocks noGrp="1"/>
          </p:cNvGraphicFramePr>
          <p:nvPr>
            <p:ph idx="1"/>
            <p:extLst>
              <p:ext uri="{D42A27DB-BD31-4B8C-83A1-F6EECF244321}">
                <p14:modId xmlns:p14="http://schemas.microsoft.com/office/powerpoint/2010/main" val="4011338174"/>
              </p:ext>
            </p:extLst>
          </p:nvPr>
        </p:nvGraphicFramePr>
        <p:xfrm>
          <a:off x="216840" y="1120025"/>
          <a:ext cx="8704515" cy="5361361"/>
        </p:xfrm>
        <a:graphic>
          <a:graphicData uri="http://schemas.openxmlformats.org/drawingml/2006/table">
            <a:tbl>
              <a:tblPr firstRow="1" bandRow="1">
                <a:tableStyleId>{5202B0CA-FC54-4496-8BCA-5EF66A818D29}</a:tableStyleId>
              </a:tblPr>
              <a:tblGrid>
                <a:gridCol w="756424">
                  <a:extLst>
                    <a:ext uri="{9D8B030D-6E8A-4147-A177-3AD203B41FA5}">
                      <a16:colId xmlns:a16="http://schemas.microsoft.com/office/drawing/2014/main" val="20000"/>
                    </a:ext>
                  </a:extLst>
                </a:gridCol>
                <a:gridCol w="3193132">
                  <a:extLst>
                    <a:ext uri="{9D8B030D-6E8A-4147-A177-3AD203B41FA5}">
                      <a16:colId xmlns:a16="http://schemas.microsoft.com/office/drawing/2014/main" val="20001"/>
                    </a:ext>
                  </a:extLst>
                </a:gridCol>
                <a:gridCol w="2602061">
                  <a:extLst>
                    <a:ext uri="{9D8B030D-6E8A-4147-A177-3AD203B41FA5}">
                      <a16:colId xmlns:a16="http://schemas.microsoft.com/office/drawing/2014/main" val="20002"/>
                    </a:ext>
                  </a:extLst>
                </a:gridCol>
                <a:gridCol w="2152898">
                  <a:extLst>
                    <a:ext uri="{9D8B030D-6E8A-4147-A177-3AD203B41FA5}">
                      <a16:colId xmlns:a16="http://schemas.microsoft.com/office/drawing/2014/main" val="20003"/>
                    </a:ext>
                  </a:extLst>
                </a:gridCol>
              </a:tblGrid>
              <a:tr h="413441">
                <a:tc>
                  <a:txBody>
                    <a:bodyPr/>
                    <a:lstStyle/>
                    <a:p>
                      <a:pPr algn="ctr"/>
                      <a:r>
                        <a:rPr lang="en-US" dirty="0"/>
                        <a:t>Rank </a:t>
                      </a:r>
                    </a:p>
                  </a:txBody>
                  <a:tcPr/>
                </a:tc>
                <a:tc>
                  <a:txBody>
                    <a:bodyPr/>
                    <a:lstStyle/>
                    <a:p>
                      <a:pPr algn="ctr"/>
                      <a:r>
                        <a:rPr lang="en-US" dirty="0"/>
                        <a:t>Parents</a:t>
                      </a:r>
                    </a:p>
                  </a:txBody>
                  <a:tcPr/>
                </a:tc>
                <a:tc>
                  <a:txBody>
                    <a:bodyPr/>
                    <a:lstStyle/>
                    <a:p>
                      <a:pPr algn="ctr"/>
                      <a:r>
                        <a:rPr lang="en-US" dirty="0"/>
                        <a:t>Teacher</a:t>
                      </a:r>
                    </a:p>
                  </a:txBody>
                  <a:tcPr/>
                </a:tc>
                <a:tc>
                  <a:txBody>
                    <a:bodyPr/>
                    <a:lstStyle/>
                    <a:p>
                      <a:pPr algn="ctr"/>
                      <a:r>
                        <a:rPr lang="en-US" dirty="0"/>
                        <a:t>Summary</a:t>
                      </a:r>
                    </a:p>
                  </a:txBody>
                  <a:tcPr>
                    <a:lnB w="12700" cap="flat" cmpd="sng" algn="ctr">
                      <a:solidFill>
                        <a:scrgbClr r="0" g="0" b="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550333">
                <a:tc>
                  <a:txBody>
                    <a:bodyPr/>
                    <a:lstStyle/>
                    <a:p>
                      <a:pPr algn="ctr"/>
                      <a:r>
                        <a:rPr lang="en-US" sz="1200" dirty="0"/>
                        <a:t>1</a:t>
                      </a:r>
                    </a:p>
                  </a:txBody>
                  <a:tcPr/>
                </a:tc>
                <a:tc>
                  <a:txBody>
                    <a:bodyPr/>
                    <a:lstStyle/>
                    <a:p>
                      <a:pPr algn="ctr"/>
                      <a:r>
                        <a:rPr lang="en-US" sz="1200" dirty="0"/>
                        <a:t>Grandpa</a:t>
                      </a:r>
                      <a:r>
                        <a:rPr lang="en-US" sz="1200" baseline="0" dirty="0"/>
                        <a:t> (tickles, snuggles, bounces)</a:t>
                      </a:r>
                      <a:endParaRPr lang="en-US" sz="1200" dirty="0"/>
                    </a:p>
                  </a:txBody>
                  <a:tcPr/>
                </a:tc>
                <a:tc>
                  <a:txBody>
                    <a:bodyPr/>
                    <a:lstStyle/>
                    <a:p>
                      <a:pPr algn="ctr"/>
                      <a:r>
                        <a:rPr lang="en-US" sz="1200" dirty="0"/>
                        <a:t>Tickles</a:t>
                      </a:r>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Proprioceptive: tickles, snuggles, bounces, deep pressure, drums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640080">
                <a:tc>
                  <a:txBody>
                    <a:bodyPr/>
                    <a:lstStyle/>
                    <a:p>
                      <a:pPr algn="ctr"/>
                      <a:r>
                        <a:rPr lang="en-US" sz="1200" dirty="0"/>
                        <a:t>2</a:t>
                      </a:r>
                    </a:p>
                  </a:txBody>
                  <a:tcPr/>
                </a:tc>
                <a:tc>
                  <a:txBody>
                    <a:bodyPr/>
                    <a:lstStyle/>
                    <a:p>
                      <a:pPr algn="ctr"/>
                      <a:r>
                        <a:rPr lang="en-US" sz="1200" dirty="0"/>
                        <a:t>Music (gospel, deep voice, country)</a:t>
                      </a:r>
                    </a:p>
                  </a:txBody>
                  <a:tcPr/>
                </a:tc>
                <a:tc>
                  <a:txBody>
                    <a:bodyPr/>
                    <a:lstStyle/>
                    <a:p>
                      <a:pPr algn="ctr"/>
                      <a:r>
                        <a:rPr lang="en-US" sz="1200" dirty="0"/>
                        <a:t>Floor time (mat)</a:t>
                      </a:r>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Proprioceptive: tickles, snuggles, bounces, deep pressure, drums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ctr"/>
                      <a:r>
                        <a:rPr lang="en-US" sz="1200" dirty="0"/>
                        <a:t>3</a:t>
                      </a:r>
                    </a:p>
                  </a:txBody>
                  <a:tcPr/>
                </a:tc>
                <a:tc>
                  <a:txBody>
                    <a:bodyPr/>
                    <a:lstStyle/>
                    <a:p>
                      <a:pPr algn="ctr"/>
                      <a:r>
                        <a:rPr lang="en-US" sz="1200" dirty="0"/>
                        <a:t>Floor time</a:t>
                      </a:r>
                      <a:r>
                        <a:rPr lang="en-US" sz="1200" baseline="0" dirty="0"/>
                        <a:t> (carpet, tile)</a:t>
                      </a:r>
                      <a:endParaRPr lang="en-US" sz="1200" dirty="0"/>
                    </a:p>
                  </a:txBody>
                  <a:tcPr/>
                </a:tc>
                <a:tc>
                  <a:txBody>
                    <a:bodyPr/>
                    <a:lstStyle/>
                    <a:p>
                      <a:pPr algn="ctr"/>
                      <a:r>
                        <a:rPr lang="en-US" sz="1200" dirty="0"/>
                        <a:t>Floor time (tile)</a:t>
                      </a:r>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Proprioceptive: tickles, snuggles, bounces, deep pressure, drums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ctr"/>
                      <a:r>
                        <a:rPr lang="en-US" sz="1200" dirty="0"/>
                        <a:t>4</a:t>
                      </a:r>
                    </a:p>
                  </a:txBody>
                  <a:tcPr/>
                </a:tc>
                <a:tc>
                  <a:txBody>
                    <a:bodyPr/>
                    <a:lstStyle/>
                    <a:p>
                      <a:pPr algn="ctr"/>
                      <a:r>
                        <a:rPr lang="en-US" sz="1200" dirty="0"/>
                        <a:t>Tickles</a:t>
                      </a:r>
                    </a:p>
                  </a:txBody>
                  <a:tcPr/>
                </a:tc>
                <a:tc>
                  <a:txBody>
                    <a:bodyPr/>
                    <a:lstStyle/>
                    <a:p>
                      <a:pPr algn="ctr"/>
                      <a:r>
                        <a:rPr lang="en-US" sz="1200" dirty="0"/>
                        <a:t>Scratching textures</a:t>
                      </a:r>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Tactual: breeze, water stuff, scratching textures, floor time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pPr algn="ctr"/>
                      <a:r>
                        <a:rPr lang="en-US" sz="1200" dirty="0"/>
                        <a:t>5</a:t>
                      </a:r>
                    </a:p>
                  </a:txBody>
                  <a:tcPr/>
                </a:tc>
                <a:tc>
                  <a:txBody>
                    <a:bodyPr/>
                    <a:lstStyle/>
                    <a:p>
                      <a:pPr algn="ctr"/>
                      <a:r>
                        <a:rPr lang="en-US" sz="1200" dirty="0"/>
                        <a:t>Peek-a-boo</a:t>
                      </a:r>
                    </a:p>
                  </a:txBody>
                  <a:tcPr/>
                </a:tc>
                <a:tc>
                  <a:txBody>
                    <a:bodyPr/>
                    <a:lstStyle/>
                    <a:p>
                      <a:pPr algn="ctr"/>
                      <a:r>
                        <a:rPr lang="en-US" sz="1200" dirty="0"/>
                        <a:t>Repetitive movement</a:t>
                      </a:r>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Tactual: breeze, water stuff, scratching textures, floor time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70840">
                <a:tc>
                  <a:txBody>
                    <a:bodyPr/>
                    <a:lstStyle/>
                    <a:p>
                      <a:pPr algn="ctr"/>
                      <a:r>
                        <a:rPr lang="en-US" sz="1200" dirty="0"/>
                        <a:t>6</a:t>
                      </a:r>
                    </a:p>
                  </a:txBody>
                  <a:tcPr/>
                </a:tc>
                <a:tc>
                  <a:txBody>
                    <a:bodyPr/>
                    <a:lstStyle/>
                    <a:p>
                      <a:pPr algn="ctr"/>
                      <a:r>
                        <a:rPr lang="en-US" sz="1200" dirty="0"/>
                        <a:t>Sweet potatoes</a:t>
                      </a:r>
                    </a:p>
                  </a:txBody>
                  <a:tcPr/>
                </a:tc>
                <a:tc>
                  <a:txBody>
                    <a:bodyPr/>
                    <a:lstStyle/>
                    <a:p>
                      <a:pPr algn="ctr"/>
                      <a:r>
                        <a:rPr lang="en-US" sz="1200" dirty="0"/>
                        <a:t>Swinging</a:t>
                      </a:r>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Tactual: breeze, water stuff, scratching textures, floor time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370840">
                <a:tc>
                  <a:txBody>
                    <a:bodyPr/>
                    <a:lstStyle/>
                    <a:p>
                      <a:pPr algn="ctr"/>
                      <a:r>
                        <a:rPr lang="en-US" sz="1200" dirty="0"/>
                        <a:t>7</a:t>
                      </a:r>
                    </a:p>
                  </a:txBody>
                  <a:tcPr/>
                </a:tc>
                <a:tc>
                  <a:txBody>
                    <a:bodyPr/>
                    <a:lstStyle/>
                    <a:p>
                      <a:pPr algn="ctr"/>
                      <a:r>
                        <a:rPr lang="en-US" sz="1200" dirty="0" err="1"/>
                        <a:t>Snickerdoodle</a:t>
                      </a:r>
                      <a:r>
                        <a:rPr lang="en-US" sz="1200" dirty="0"/>
                        <a:t> cookies</a:t>
                      </a:r>
                    </a:p>
                  </a:txBody>
                  <a:tcPr/>
                </a:tc>
                <a:tc>
                  <a:txBody>
                    <a:bodyPr/>
                    <a:lstStyle/>
                    <a:p>
                      <a:pPr algn="ctr"/>
                      <a:r>
                        <a:rPr lang="en-US" sz="1200" dirty="0"/>
                        <a:t>Close contact</a:t>
                      </a:r>
                      <a:r>
                        <a:rPr lang="en-US" sz="1200" baseline="0" dirty="0"/>
                        <a:t>, deep pressure</a:t>
                      </a:r>
                      <a:endParaRPr lang="en-US" sz="1200" dirty="0"/>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Vestibular: repetitive movement, swing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370840">
                <a:tc>
                  <a:txBody>
                    <a:bodyPr/>
                    <a:lstStyle/>
                    <a:p>
                      <a:pPr algn="ctr"/>
                      <a:r>
                        <a:rPr lang="en-US" sz="1200" dirty="0"/>
                        <a:t>8</a:t>
                      </a:r>
                    </a:p>
                  </a:txBody>
                  <a:tcPr/>
                </a:tc>
                <a:tc>
                  <a:txBody>
                    <a:bodyPr/>
                    <a:lstStyle/>
                    <a:p>
                      <a:pPr algn="ctr"/>
                      <a:r>
                        <a:rPr lang="en-US" sz="1200" dirty="0"/>
                        <a:t>Grapes</a:t>
                      </a:r>
                    </a:p>
                  </a:txBody>
                  <a:tcPr/>
                </a:tc>
                <a:tc>
                  <a:txBody>
                    <a:bodyPr/>
                    <a:lstStyle/>
                    <a:p>
                      <a:pPr algn="ctr"/>
                      <a:r>
                        <a:rPr lang="en-US" sz="1200" dirty="0"/>
                        <a:t>Drums</a:t>
                      </a:r>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Vestibular: repetitive movement, swing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370840">
                <a:tc>
                  <a:txBody>
                    <a:bodyPr/>
                    <a:lstStyle/>
                    <a:p>
                      <a:pPr algn="ctr"/>
                      <a:r>
                        <a:rPr lang="en-US" sz="1200" dirty="0"/>
                        <a:t>9</a:t>
                      </a:r>
                    </a:p>
                  </a:txBody>
                  <a:tcPr/>
                </a:tc>
                <a:tc>
                  <a:txBody>
                    <a:bodyPr/>
                    <a:lstStyle/>
                    <a:p>
                      <a:pPr algn="ctr"/>
                      <a:r>
                        <a:rPr lang="en-US" sz="1200" dirty="0"/>
                        <a:t>Grandma’s potato salad</a:t>
                      </a:r>
                    </a:p>
                  </a:txBody>
                  <a:tcPr/>
                </a:tc>
                <a:tc>
                  <a:txBody>
                    <a:bodyPr/>
                    <a:lstStyle/>
                    <a:p>
                      <a:pPr algn="ctr"/>
                      <a:r>
                        <a:rPr lang="en-US" sz="1200" dirty="0"/>
                        <a:t>Water stuff</a:t>
                      </a:r>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Auditory: music, drums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370840">
                <a:tc>
                  <a:txBody>
                    <a:bodyPr/>
                    <a:lstStyle/>
                    <a:p>
                      <a:pPr algn="ctr"/>
                      <a:r>
                        <a:rPr lang="en-US" sz="1200" dirty="0"/>
                        <a:t>10</a:t>
                      </a:r>
                    </a:p>
                  </a:txBody>
                  <a:tcPr/>
                </a:tc>
                <a:tc>
                  <a:txBody>
                    <a:bodyPr/>
                    <a:lstStyle/>
                    <a:p>
                      <a:pPr algn="ctr"/>
                      <a:r>
                        <a:rPr lang="en-US" sz="1200" dirty="0"/>
                        <a:t>Meatloaf</a:t>
                      </a:r>
                    </a:p>
                  </a:txBody>
                  <a:tcPr/>
                </a:tc>
                <a:tc>
                  <a:txBody>
                    <a:bodyPr/>
                    <a:lstStyle/>
                    <a:p>
                      <a:pPr algn="ctr"/>
                      <a:r>
                        <a:rPr lang="en-US" sz="1200" dirty="0"/>
                        <a:t>Parachute (breeze)</a:t>
                      </a:r>
                    </a:p>
                  </a:txBody>
                  <a:tcPr>
                    <a:lnR w="12700" cap="flat" cmpd="sng" algn="ctr">
                      <a:solidFill>
                        <a:scrgbClr r="0" g="0" b="0"/>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Food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4172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and Focus</a:t>
            </a:r>
          </a:p>
        </p:txBody>
      </p:sp>
      <p:sp>
        <p:nvSpPr>
          <p:cNvPr id="3" name="Content Placeholder 2"/>
          <p:cNvSpPr>
            <a:spLocks noGrp="1"/>
          </p:cNvSpPr>
          <p:nvPr>
            <p:ph idx="1"/>
          </p:nvPr>
        </p:nvSpPr>
        <p:spPr/>
        <p:txBody>
          <a:bodyPr>
            <a:normAutofit/>
          </a:bodyPr>
          <a:lstStyle/>
          <a:p>
            <a:r>
              <a:rPr lang="en-US" u="sng" dirty="0"/>
              <a:t>Over-arching goal</a:t>
            </a:r>
            <a:r>
              <a:rPr lang="en-US" dirty="0"/>
              <a:t>:</a:t>
            </a:r>
            <a:endParaRPr lang="en-US" sz="1400" dirty="0"/>
          </a:p>
          <a:p>
            <a:pPr marL="401638" indent="0">
              <a:buNone/>
            </a:pPr>
            <a:r>
              <a:rPr lang="en-US" dirty="0"/>
              <a:t>To demonstrate how the use of data from a learner’s </a:t>
            </a:r>
            <a:r>
              <a:rPr lang="en-US" u="sng" dirty="0"/>
              <a:t>preference assessment</a:t>
            </a:r>
            <a:r>
              <a:rPr lang="en-US" dirty="0"/>
              <a:t> can be effectively combined with the results from a learner’s </a:t>
            </a:r>
            <a:r>
              <a:rPr lang="en-US" u="sng" dirty="0"/>
              <a:t>communication skills assessment</a:t>
            </a:r>
            <a:r>
              <a:rPr lang="en-US" dirty="0"/>
              <a:t> to build the foundation for an appropriate, powerful communication program</a:t>
            </a:r>
          </a:p>
        </p:txBody>
      </p:sp>
    </p:spTree>
    <p:extLst>
      <p:ext uri="{BB962C8B-B14F-4D97-AF65-F5344CB8AC3E}">
        <p14:creationId xmlns:p14="http://schemas.microsoft.com/office/powerpoint/2010/main" val="2971423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in Free Play</a:t>
            </a:r>
          </a:p>
        </p:txBody>
      </p:sp>
      <p:sp>
        <p:nvSpPr>
          <p:cNvPr id="3" name="Content Placeholder 1"/>
          <p:cNvSpPr>
            <a:spLocks noGrp="1"/>
          </p:cNvSpPr>
          <p:nvPr>
            <p:ph sz="half" idx="1"/>
          </p:nvPr>
        </p:nvSpPr>
        <p:spPr>
          <a:xfrm>
            <a:off x="825334" y="1417638"/>
            <a:ext cx="6062354" cy="4525963"/>
          </a:xfrm>
        </p:spPr>
        <p:txBody>
          <a:bodyPr>
            <a:noAutofit/>
          </a:bodyPr>
          <a:lstStyle/>
          <a:p>
            <a:r>
              <a:rPr lang="en-US" sz="3200" dirty="0"/>
              <a:t>Colorful, easy to grasp, O-ball</a:t>
            </a:r>
          </a:p>
          <a:p>
            <a:r>
              <a:rPr lang="en-US" sz="3200" dirty="0"/>
              <a:t>Shiny </a:t>
            </a:r>
            <a:r>
              <a:rPr lang="en-US" sz="3200" dirty="0" err="1"/>
              <a:t>mylar</a:t>
            </a:r>
            <a:r>
              <a:rPr lang="en-US" sz="3200" dirty="0"/>
              <a:t> </a:t>
            </a:r>
            <a:r>
              <a:rPr lang="en-US" sz="3200" dirty="0" err="1"/>
              <a:t>pom</a:t>
            </a:r>
            <a:r>
              <a:rPr lang="en-US" sz="3200" dirty="0"/>
              <a:t> </a:t>
            </a:r>
            <a:r>
              <a:rPr lang="en-US" sz="3200" dirty="0" err="1"/>
              <a:t>pom</a:t>
            </a:r>
            <a:endParaRPr lang="en-US" sz="3200" dirty="0"/>
          </a:p>
          <a:p>
            <a:r>
              <a:rPr lang="en-US" sz="3200" dirty="0"/>
              <a:t>Rattle</a:t>
            </a:r>
          </a:p>
          <a:p>
            <a:r>
              <a:rPr lang="en-US" sz="3200" dirty="0"/>
              <a:t>Lever toy </a:t>
            </a:r>
          </a:p>
        </p:txBody>
      </p:sp>
      <p:sp>
        <p:nvSpPr>
          <p:cNvPr id="5" name="Content Placeholder 2"/>
          <p:cNvSpPr>
            <a:spLocks noGrp="1"/>
          </p:cNvSpPr>
          <p:nvPr>
            <p:ph sz="half" idx="2"/>
          </p:nvPr>
        </p:nvSpPr>
        <p:spPr>
          <a:xfrm>
            <a:off x="3657600" y="2850078"/>
            <a:ext cx="5029201" cy="3586347"/>
          </a:xfrm>
        </p:spPr>
        <p:txBody>
          <a:bodyPr>
            <a:normAutofit fontScale="25000" lnSpcReduction="20000"/>
          </a:bodyPr>
          <a:lstStyle/>
          <a:p>
            <a:pPr marL="0" indent="0">
              <a:buNone/>
            </a:pPr>
            <a:r>
              <a:rPr lang="en-US" sz="9600" dirty="0"/>
              <a:t>I want to observe your child/student in a free play situation to see how she/he might choose to spend his/her time. Your child/student does not have to play with these items. This is free play. He can spend his time playing anything he wants. Please help your child/student only if he needs help. If your child/student requests to play with you, you can play with him as you typically would. We want this to be as natural as possible. Are you ready? </a:t>
            </a:r>
          </a:p>
        </p:txBody>
      </p:sp>
    </p:spTree>
    <p:extLst>
      <p:ext uri="{BB962C8B-B14F-4D97-AF65-F5344CB8AC3E}">
        <p14:creationId xmlns:p14="http://schemas.microsoft.com/office/powerpoint/2010/main" val="1186743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34"/>
            <a:ext cx="8229600" cy="1143000"/>
          </a:xfrm>
        </p:spPr>
        <p:txBody>
          <a:bodyPr/>
          <a:lstStyle/>
          <a:p>
            <a:r>
              <a:rPr lang="en-US" dirty="0"/>
              <a:t>Single Stimulus Assessments (1</a:t>
            </a:r>
            <a:r>
              <a:rPr lang="en-US" baseline="30000" dirty="0"/>
              <a:t>st</a:t>
            </a:r>
            <a:r>
              <a:rPr lang="en-US" dirty="0"/>
              <a:t>)</a:t>
            </a:r>
          </a:p>
        </p:txBody>
      </p:sp>
      <p:sp>
        <p:nvSpPr>
          <p:cNvPr id="3" name="Content Placeholder 2"/>
          <p:cNvSpPr>
            <a:spLocks noGrp="1"/>
          </p:cNvSpPr>
          <p:nvPr>
            <p:ph idx="1"/>
          </p:nvPr>
        </p:nvSpPr>
        <p:spPr>
          <a:xfrm>
            <a:off x="457200" y="1267234"/>
            <a:ext cx="8229600" cy="4525963"/>
          </a:xfrm>
        </p:spPr>
        <p:txBody>
          <a:bodyPr>
            <a:normAutofit fontScale="77500" lnSpcReduction="20000"/>
          </a:bodyPr>
          <a:lstStyle/>
          <a:p>
            <a:pPr marL="0" lvl="0" indent="0">
              <a:buNone/>
            </a:pPr>
            <a:r>
              <a:rPr lang="en-US" dirty="0"/>
              <a:t>Allow student to </a:t>
            </a:r>
            <a:r>
              <a:rPr lang="en-US" u="sng" dirty="0"/>
              <a:t>experience</a:t>
            </a:r>
            <a:r>
              <a:rPr lang="en-US" dirty="0"/>
              <a:t> item for 15-30 seconds</a:t>
            </a:r>
          </a:p>
          <a:p>
            <a:pPr lvl="1"/>
            <a:r>
              <a:rPr lang="en-US" dirty="0"/>
              <a:t>This will depend on the access abilities of the student and the qualities of the item. Allow student to experience all qualities of the item (see item descriptions) allowed by the student’s abilities. Show student how to operate item if appropriate. Keep focus on item, not social interaction. The intent is to get the student to understand the properties of the item. If student uses item in an inappropriate manner, block and/or redirect after 2s. </a:t>
            </a:r>
          </a:p>
          <a:p>
            <a:pPr marL="0" indent="0">
              <a:buNone/>
            </a:pPr>
            <a:r>
              <a:rPr lang="en-US" b="1" dirty="0"/>
              <a:t>Record</a:t>
            </a:r>
            <a:r>
              <a:rPr lang="en-US" dirty="0"/>
              <a:t> if student:</a:t>
            </a:r>
          </a:p>
          <a:p>
            <a:pPr lvl="0"/>
            <a:r>
              <a:rPr lang="en-US" dirty="0"/>
              <a:t>Rejected (If reject, go to next trial)</a:t>
            </a:r>
          </a:p>
          <a:p>
            <a:pPr lvl="0"/>
            <a:r>
              <a:rPr lang="en-US" dirty="0"/>
              <a:t>Had no reaction</a:t>
            </a:r>
          </a:p>
          <a:p>
            <a:pPr lvl="0"/>
            <a:r>
              <a:rPr lang="en-US" dirty="0"/>
              <a:t>Showed signs of pleasure</a:t>
            </a:r>
          </a:p>
          <a:p>
            <a:pPr lvl="0"/>
            <a:r>
              <a:rPr lang="en-US" dirty="0"/>
              <a:t>Reaches for within arm distance</a:t>
            </a:r>
          </a:p>
        </p:txBody>
      </p:sp>
      <p:pic>
        <p:nvPicPr>
          <p:cNvPr id="5122" name="Picture 2" descr="1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468" y="4494192"/>
            <a:ext cx="26574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668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34"/>
            <a:ext cx="8229600" cy="1143000"/>
          </a:xfrm>
        </p:spPr>
        <p:txBody>
          <a:bodyPr/>
          <a:lstStyle/>
          <a:p>
            <a:r>
              <a:rPr lang="en-US" dirty="0"/>
              <a:t>Single Stimulus Assessments (2</a:t>
            </a:r>
            <a:r>
              <a:rPr lang="en-US" baseline="30000" dirty="0"/>
              <a:t>nd</a:t>
            </a:r>
            <a:r>
              <a:rPr lang="en-US" dirty="0"/>
              <a:t>)</a:t>
            </a:r>
          </a:p>
        </p:txBody>
      </p:sp>
      <p:sp>
        <p:nvSpPr>
          <p:cNvPr id="3" name="Content Placeholder 1"/>
          <p:cNvSpPr>
            <a:spLocks noGrp="1"/>
          </p:cNvSpPr>
          <p:nvPr>
            <p:ph idx="1"/>
          </p:nvPr>
        </p:nvSpPr>
        <p:spPr>
          <a:xfrm>
            <a:off x="457200" y="1384590"/>
            <a:ext cx="8229600" cy="4525963"/>
          </a:xfrm>
        </p:spPr>
        <p:txBody>
          <a:bodyPr>
            <a:normAutofit/>
          </a:bodyPr>
          <a:lstStyle/>
          <a:p>
            <a:pPr marL="0" lvl="0" indent="0">
              <a:buNone/>
            </a:pPr>
            <a:r>
              <a:rPr lang="en-US" dirty="0"/>
              <a:t>Stop operation of item and pull item away from student out of arms reach (do not grab item), still within line of vision, for 5 seconds</a:t>
            </a:r>
          </a:p>
          <a:p>
            <a:pPr marL="0" indent="0">
              <a:buNone/>
            </a:pPr>
            <a:r>
              <a:rPr lang="en-US" b="1" dirty="0"/>
              <a:t>Record</a:t>
            </a:r>
            <a:r>
              <a:rPr lang="en-US" dirty="0"/>
              <a:t> if student:</a:t>
            </a:r>
          </a:p>
          <a:p>
            <a:pPr lvl="0"/>
            <a:r>
              <a:rPr lang="en-US" dirty="0"/>
              <a:t>Tried to obtain when out of reach</a:t>
            </a:r>
          </a:p>
          <a:p>
            <a:r>
              <a:rPr lang="en-US" dirty="0"/>
              <a:t>Protested when you stopped the experience </a:t>
            </a:r>
          </a:p>
        </p:txBody>
      </p:sp>
      <p:pic>
        <p:nvPicPr>
          <p:cNvPr id="6146" name="Picture 2" descr="2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237" y="4636696"/>
            <a:ext cx="2925763"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841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Stimulus Assessments (3</a:t>
            </a:r>
            <a:r>
              <a:rPr lang="en-US" baseline="30000" dirty="0"/>
              <a:t>rd</a:t>
            </a:r>
            <a:r>
              <a:rPr lang="en-US" dirty="0"/>
              <a:t>)</a:t>
            </a:r>
          </a:p>
        </p:txBody>
      </p:sp>
      <p:sp>
        <p:nvSpPr>
          <p:cNvPr id="3" name="Content Placeholder 2"/>
          <p:cNvSpPr>
            <a:spLocks noGrp="1"/>
          </p:cNvSpPr>
          <p:nvPr>
            <p:ph idx="1"/>
          </p:nvPr>
        </p:nvSpPr>
        <p:spPr/>
        <p:txBody>
          <a:bodyPr>
            <a:normAutofit fontScale="85000" lnSpcReduction="10000"/>
          </a:bodyPr>
          <a:lstStyle/>
          <a:p>
            <a:pPr marL="0" lvl="0" indent="0">
              <a:buNone/>
            </a:pPr>
            <a:r>
              <a:rPr lang="en-US" dirty="0"/>
              <a:t>Present item in </a:t>
            </a:r>
            <a:r>
              <a:rPr lang="en-US" u="sng" dirty="0"/>
              <a:t>accessible</a:t>
            </a:r>
            <a:r>
              <a:rPr lang="en-US" dirty="0"/>
              <a:t> manner for up to 20 seconds, but do not force or prompt student to take the item</a:t>
            </a:r>
          </a:p>
          <a:p>
            <a:pPr lvl="1"/>
            <a:r>
              <a:rPr lang="en-US" dirty="0"/>
              <a:t>Alert student to the presence of the item, either visually, </a:t>
            </a:r>
            <a:r>
              <a:rPr lang="en-US" dirty="0" err="1"/>
              <a:t>auditorily</a:t>
            </a:r>
            <a:r>
              <a:rPr lang="en-US" dirty="0"/>
              <a:t> (e.g., turn on/off quickly, crinkle wrapper), or tactually (e.g., quickly touch to students hand and pull away). Be thorough in your attempt. The intent is to let student know item is available, but that he/she has to indicate desire for item.</a:t>
            </a:r>
          </a:p>
          <a:p>
            <a:pPr marL="0" indent="0">
              <a:buNone/>
            </a:pPr>
            <a:r>
              <a:rPr lang="en-US" b="1" dirty="0"/>
              <a:t>Record</a:t>
            </a:r>
            <a:r>
              <a:rPr lang="en-US" dirty="0"/>
              <a:t> if student:</a:t>
            </a:r>
          </a:p>
          <a:p>
            <a:pPr lvl="0"/>
            <a:r>
              <a:rPr lang="en-US" dirty="0"/>
              <a:t>Reaches for within arm distance</a:t>
            </a:r>
          </a:p>
          <a:p>
            <a:pPr lvl="0"/>
            <a:r>
              <a:rPr lang="en-US" dirty="0"/>
              <a:t>Take item again</a:t>
            </a:r>
          </a:p>
        </p:txBody>
      </p:sp>
      <p:pic>
        <p:nvPicPr>
          <p:cNvPr id="7170" name="Picture 2" descr="3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032" y="4565444"/>
            <a:ext cx="276860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9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Stimulus Assessments (4</a:t>
            </a:r>
            <a:r>
              <a:rPr lang="en-US" baseline="30000" dirty="0"/>
              <a:t>th</a:t>
            </a:r>
            <a:r>
              <a:rPr lang="en-US" dirty="0"/>
              <a:t>)</a:t>
            </a:r>
          </a:p>
        </p:txBody>
      </p:sp>
      <p:sp>
        <p:nvSpPr>
          <p:cNvPr id="3" name="Content Placeholder 2"/>
          <p:cNvSpPr>
            <a:spLocks noGrp="1"/>
          </p:cNvSpPr>
          <p:nvPr>
            <p:ph idx="1"/>
          </p:nvPr>
        </p:nvSpPr>
        <p:spPr/>
        <p:txBody>
          <a:bodyPr>
            <a:normAutofit fontScale="85000" lnSpcReduction="10000"/>
          </a:bodyPr>
          <a:lstStyle/>
          <a:p>
            <a:pPr marL="0" lvl="0" indent="0">
              <a:buNone/>
            </a:pPr>
            <a:r>
              <a:rPr lang="en-US" dirty="0"/>
              <a:t>Release item if apprehended, but do not praise student for accepting. If taken, shape student behavior as needed to interact with the item in an appropriate manner. If student uses item in an inappropriate manner, block and/or redirect after 2s. Retrieve item within 20 seconds (again, do not grab item – you may prompt student that you are going to take item). </a:t>
            </a:r>
          </a:p>
          <a:p>
            <a:pPr marL="0" indent="0">
              <a:buNone/>
            </a:pPr>
            <a:r>
              <a:rPr lang="en-US" b="1" dirty="0"/>
              <a:t>Record</a:t>
            </a:r>
            <a:r>
              <a:rPr lang="en-US" dirty="0"/>
              <a:t> if student:</a:t>
            </a:r>
          </a:p>
          <a:p>
            <a:pPr lvl="0"/>
            <a:r>
              <a:rPr lang="en-US" dirty="0"/>
              <a:t>Shows signs of pleasure</a:t>
            </a:r>
          </a:p>
          <a:p>
            <a:pPr lvl="0"/>
            <a:r>
              <a:rPr lang="en-US" dirty="0"/>
              <a:t>Protests when taken away</a:t>
            </a:r>
          </a:p>
          <a:p>
            <a:pPr lvl="0"/>
            <a:r>
              <a:rPr lang="en-US" dirty="0"/>
              <a:t>Overcomes minor obstacles</a:t>
            </a:r>
          </a:p>
        </p:txBody>
      </p:sp>
      <p:pic>
        <p:nvPicPr>
          <p:cNvPr id="8194" name="Picture 2" descr="4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888" y="4589195"/>
            <a:ext cx="2773363"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551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3600" b="1" dirty="0"/>
              <a:t>Agreement Among Assessments for “Highly Preferred” and “Non-Preferred”</a:t>
            </a:r>
            <a:endParaRPr lang="en-US" sz="3600" dirty="0"/>
          </a:p>
        </p:txBody>
      </p:sp>
      <p:sp>
        <p:nvSpPr>
          <p:cNvPr id="9" name="Content Placeholder 1"/>
          <p:cNvSpPr>
            <a:spLocks noGrp="1"/>
          </p:cNvSpPr>
          <p:nvPr>
            <p:ph sz="half" idx="2"/>
          </p:nvPr>
        </p:nvSpPr>
        <p:spPr>
          <a:xfrm>
            <a:off x="457199" y="1714934"/>
            <a:ext cx="1858489" cy="3581461"/>
          </a:xfrm>
        </p:spPr>
        <p:txBody>
          <a:bodyPr>
            <a:normAutofit/>
          </a:bodyPr>
          <a:lstStyle/>
          <a:p>
            <a:pPr marL="0" indent="0">
              <a:buNone/>
            </a:pPr>
            <a:r>
              <a:rPr lang="en-US" sz="2000" b="1" dirty="0"/>
              <a:t>Teacher</a:t>
            </a:r>
          </a:p>
          <a:p>
            <a:r>
              <a:rPr lang="en-US" sz="2000" dirty="0"/>
              <a:t>Clapper toy</a:t>
            </a:r>
          </a:p>
          <a:p>
            <a:r>
              <a:rPr lang="en-US" sz="2000" dirty="0" err="1"/>
              <a:t>Pom</a:t>
            </a:r>
            <a:r>
              <a:rPr lang="en-US" sz="2000" dirty="0"/>
              <a:t> </a:t>
            </a:r>
            <a:r>
              <a:rPr lang="en-US" sz="2000" dirty="0" err="1"/>
              <a:t>Pom</a:t>
            </a:r>
            <a:endParaRPr lang="en-US" sz="2000" dirty="0"/>
          </a:p>
          <a:p>
            <a:r>
              <a:rPr lang="en-US" sz="2000" dirty="0"/>
              <a:t>Lotion</a:t>
            </a:r>
          </a:p>
          <a:p>
            <a:r>
              <a:rPr lang="en-US" sz="2000" dirty="0"/>
              <a:t>Fan</a:t>
            </a:r>
          </a:p>
          <a:p>
            <a:r>
              <a:rPr lang="en-US" sz="2000" dirty="0"/>
              <a:t>Tambourine</a:t>
            </a:r>
          </a:p>
          <a:p>
            <a:r>
              <a:rPr lang="en-US" sz="2000" dirty="0"/>
              <a:t>Sound machine</a:t>
            </a:r>
          </a:p>
        </p:txBody>
      </p:sp>
      <p:pic>
        <p:nvPicPr>
          <p:cNvPr id="3074" name="Picture 1" descr="Teacher column: Green highlight over &quot;fa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54" y="3159044"/>
            <a:ext cx="2079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2" descr="Teacher column: Yellow highlight over &quot;Tambouri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54" y="3512745"/>
            <a:ext cx="207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3" descr="Teacher column: Pink Highlight over &quot;Sound Machin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54" y="3957555"/>
            <a:ext cx="205422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a:spLocks noGrp="1"/>
          </p:cNvSpPr>
          <p:nvPr>
            <p:ph type="body" idx="1"/>
          </p:nvPr>
        </p:nvSpPr>
        <p:spPr>
          <a:xfrm>
            <a:off x="2565069" y="1714935"/>
            <a:ext cx="1888177" cy="3581461"/>
          </a:xfrm>
        </p:spPr>
        <p:txBody>
          <a:bodyPr anchor="t">
            <a:normAutofit/>
          </a:bodyPr>
          <a:lstStyle/>
          <a:p>
            <a:r>
              <a:rPr lang="en-US" sz="2000" dirty="0"/>
              <a:t>Parents</a:t>
            </a:r>
          </a:p>
          <a:p>
            <a:pPr marL="342900" indent="-342900">
              <a:buFont typeface="Arial" panose="020B0604020202020204" pitchFamily="34" charset="0"/>
              <a:buChar char="•"/>
            </a:pPr>
            <a:r>
              <a:rPr lang="en-US" sz="2000" b="0" dirty="0"/>
              <a:t>Bubble toy</a:t>
            </a:r>
          </a:p>
          <a:p>
            <a:pPr marL="342900" indent="-342900">
              <a:buFont typeface="Arial" panose="020B0604020202020204" pitchFamily="34" charset="0"/>
              <a:buChar char="•"/>
            </a:pPr>
            <a:r>
              <a:rPr lang="en-US" sz="2000" b="0" dirty="0"/>
              <a:t>Massager</a:t>
            </a:r>
          </a:p>
          <a:p>
            <a:pPr marL="342900" indent="-342900">
              <a:buFont typeface="Arial" panose="020B0604020202020204" pitchFamily="34" charset="0"/>
              <a:buChar char="•"/>
            </a:pPr>
            <a:r>
              <a:rPr lang="en-US" sz="2000" b="0" dirty="0"/>
              <a:t>Tambourine</a:t>
            </a:r>
          </a:p>
          <a:p>
            <a:pPr marL="342900" indent="-342900">
              <a:buFont typeface="Arial" panose="020B0604020202020204" pitchFamily="34" charset="0"/>
              <a:buChar char="•"/>
            </a:pPr>
            <a:r>
              <a:rPr lang="en-US" sz="2000" b="0" dirty="0"/>
              <a:t>Sound machine</a:t>
            </a:r>
          </a:p>
          <a:p>
            <a:pPr marL="342900" indent="-342900">
              <a:buFont typeface="Arial" panose="020B0604020202020204" pitchFamily="34" charset="0"/>
              <a:buChar char="•"/>
            </a:pPr>
            <a:r>
              <a:rPr lang="en-US" sz="2000" b="0" dirty="0"/>
              <a:t>Fan</a:t>
            </a:r>
          </a:p>
          <a:p>
            <a:pPr marL="342900" indent="-342900">
              <a:buFont typeface="Arial" panose="020B0604020202020204" pitchFamily="34" charset="0"/>
              <a:buChar char="•"/>
            </a:pPr>
            <a:r>
              <a:rPr lang="en-US" sz="2000" b="0" dirty="0"/>
              <a:t>Cymbals</a:t>
            </a:r>
          </a:p>
        </p:txBody>
      </p:sp>
      <p:pic>
        <p:nvPicPr>
          <p:cNvPr id="3078" name="Picture 4" descr="Parents column: Yellow highlight over &quot;Tambouri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620" y="2779649"/>
            <a:ext cx="207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5" descr="Parents column: Pink Highlight over &quot;Sound Machin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375" y="3236848"/>
            <a:ext cx="205422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6" descr="Parents column: Green highlight over &quot;fa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375" y="3863850"/>
            <a:ext cx="2079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7" descr="Two adjoining arrows pointing to the Teacher and Parent columns stating &quot;50% agreemen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6312" y="4806270"/>
            <a:ext cx="17621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3"/>
          <p:cNvSpPr>
            <a:spLocks noGrp="1"/>
          </p:cNvSpPr>
          <p:nvPr>
            <p:ph type="body" sz="quarter" idx="3"/>
          </p:nvPr>
        </p:nvSpPr>
        <p:spPr>
          <a:xfrm>
            <a:off x="4477000" y="1714935"/>
            <a:ext cx="2339441" cy="3581461"/>
          </a:xfrm>
        </p:spPr>
        <p:txBody>
          <a:bodyPr anchor="t">
            <a:noAutofit/>
          </a:bodyPr>
          <a:lstStyle/>
          <a:p>
            <a:r>
              <a:rPr lang="en-US" sz="2000" dirty="0"/>
              <a:t>Direct PA – T1</a:t>
            </a:r>
          </a:p>
          <a:p>
            <a:r>
              <a:rPr lang="en-US" sz="2000" b="0" u="sng" dirty="0"/>
              <a:t>Preferred:</a:t>
            </a:r>
          </a:p>
          <a:p>
            <a:pPr marL="342900" indent="-342900">
              <a:buFont typeface="Arial" panose="020B0604020202020204" pitchFamily="34" charset="0"/>
              <a:buChar char="•"/>
            </a:pPr>
            <a:r>
              <a:rPr lang="en-US" sz="2000" b="0" dirty="0"/>
              <a:t>Clapper toy</a:t>
            </a:r>
          </a:p>
          <a:p>
            <a:pPr marL="342900" indent="-342900">
              <a:buFont typeface="Arial" panose="020B0604020202020204" pitchFamily="34" charset="0"/>
              <a:buChar char="•"/>
            </a:pPr>
            <a:r>
              <a:rPr lang="en-US" sz="2000" b="0" dirty="0"/>
              <a:t>Kazoo</a:t>
            </a:r>
          </a:p>
          <a:p>
            <a:pPr marL="342900" indent="-342900">
              <a:buFont typeface="Arial" panose="020B0604020202020204" pitchFamily="34" charset="0"/>
              <a:buChar char="•"/>
            </a:pPr>
            <a:r>
              <a:rPr lang="en-US" sz="2000" b="0" dirty="0"/>
              <a:t>Fan</a:t>
            </a:r>
          </a:p>
          <a:p>
            <a:pPr marL="342900" indent="-342900">
              <a:buFont typeface="Arial" panose="020B0604020202020204" pitchFamily="34" charset="0"/>
              <a:buChar char="•"/>
            </a:pPr>
            <a:r>
              <a:rPr lang="en-US" sz="2000" b="0" dirty="0"/>
              <a:t>Bubble toy</a:t>
            </a:r>
          </a:p>
          <a:p>
            <a:pPr marL="342900" indent="-342900">
              <a:buFont typeface="Arial" panose="020B0604020202020204" pitchFamily="34" charset="0"/>
              <a:buChar char="•"/>
            </a:pPr>
            <a:r>
              <a:rPr lang="en-US" sz="2000" b="0" dirty="0"/>
              <a:t>Button book app</a:t>
            </a:r>
          </a:p>
          <a:p>
            <a:pPr marL="342900" indent="-342900">
              <a:buFont typeface="Arial" panose="020B0604020202020204" pitchFamily="34" charset="0"/>
              <a:buChar char="•"/>
            </a:pPr>
            <a:r>
              <a:rPr lang="en-US" sz="2000" b="0" dirty="0"/>
              <a:t>Light up ball</a:t>
            </a:r>
          </a:p>
          <a:p>
            <a:r>
              <a:rPr lang="en-US" sz="2000" b="0" u="sng" dirty="0"/>
              <a:t>Non Preferred:</a:t>
            </a:r>
          </a:p>
          <a:p>
            <a:pPr marL="342900" indent="-342900">
              <a:buFont typeface="Arial" panose="020B0604020202020204" pitchFamily="34" charset="0"/>
              <a:buChar char="•"/>
            </a:pPr>
            <a:r>
              <a:rPr lang="en-US" sz="2000" b="0" dirty="0"/>
              <a:t>Tambourine</a:t>
            </a:r>
          </a:p>
          <a:p>
            <a:pPr marL="342900" indent="-342900">
              <a:buFont typeface="Arial" panose="020B0604020202020204" pitchFamily="34" charset="0"/>
              <a:buChar char="•"/>
            </a:pPr>
            <a:r>
              <a:rPr lang="en-US" sz="2000" b="0" dirty="0"/>
              <a:t>Slinky</a:t>
            </a:r>
          </a:p>
          <a:p>
            <a:pPr marL="342900" indent="-342900">
              <a:buFont typeface="Arial" panose="020B0604020202020204" pitchFamily="34" charset="0"/>
              <a:buChar char="•"/>
            </a:pPr>
            <a:r>
              <a:rPr lang="en-US" sz="2000" b="0" dirty="0" err="1"/>
              <a:t>Pom</a:t>
            </a:r>
            <a:r>
              <a:rPr lang="en-US" sz="2000" b="0" dirty="0"/>
              <a:t> </a:t>
            </a:r>
            <a:r>
              <a:rPr lang="en-US" sz="2000" b="0" dirty="0" err="1"/>
              <a:t>Pom</a:t>
            </a:r>
            <a:endParaRPr lang="en-US" sz="2000" b="0" dirty="0"/>
          </a:p>
        </p:txBody>
      </p:sp>
      <p:pic>
        <p:nvPicPr>
          <p:cNvPr id="3075" name="Picture 8" descr="Direct PA - T1 column: Green highlight over &quot;fa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459" y="3165395"/>
            <a:ext cx="20796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9" descr="Direct PA-T1 column: Yellow highlight over &quot;Tambouri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209" y="4972998"/>
            <a:ext cx="207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4"/>
          <p:cNvSpPr>
            <a:spLocks noGrp="1"/>
          </p:cNvSpPr>
          <p:nvPr>
            <p:ph sz="quarter" idx="4"/>
          </p:nvPr>
        </p:nvSpPr>
        <p:spPr>
          <a:xfrm>
            <a:off x="6853833" y="1703059"/>
            <a:ext cx="1927967" cy="3593337"/>
          </a:xfrm>
        </p:spPr>
        <p:txBody>
          <a:bodyPr>
            <a:normAutofit/>
          </a:bodyPr>
          <a:lstStyle/>
          <a:p>
            <a:pPr marL="0" indent="0">
              <a:buNone/>
            </a:pPr>
            <a:r>
              <a:rPr lang="en-US" sz="2000" b="1" dirty="0"/>
              <a:t>Direct PA – T2</a:t>
            </a:r>
          </a:p>
          <a:p>
            <a:pPr marL="0" indent="0">
              <a:buNone/>
            </a:pPr>
            <a:r>
              <a:rPr lang="en-US" sz="2000" u="sng" dirty="0"/>
              <a:t>Preferred:</a:t>
            </a:r>
          </a:p>
          <a:p>
            <a:r>
              <a:rPr lang="en-US" sz="2000" dirty="0"/>
              <a:t>Sound machine</a:t>
            </a:r>
          </a:p>
          <a:p>
            <a:r>
              <a:rPr lang="en-US" sz="2000" dirty="0"/>
              <a:t>Tiger</a:t>
            </a:r>
          </a:p>
          <a:p>
            <a:r>
              <a:rPr lang="en-US" sz="2000" dirty="0"/>
              <a:t>Tambourine</a:t>
            </a:r>
          </a:p>
          <a:p>
            <a:r>
              <a:rPr lang="en-US" sz="2000" dirty="0"/>
              <a:t>Minion toy</a:t>
            </a:r>
          </a:p>
          <a:p>
            <a:pPr marL="0" indent="0">
              <a:buNone/>
            </a:pPr>
            <a:r>
              <a:rPr lang="en-US" sz="2000" u="sng" dirty="0"/>
              <a:t>Non Preferred:</a:t>
            </a:r>
          </a:p>
          <a:p>
            <a:r>
              <a:rPr lang="en-US" sz="2000" dirty="0"/>
              <a:t>Nothing</a:t>
            </a:r>
          </a:p>
        </p:txBody>
      </p:sp>
      <p:pic>
        <p:nvPicPr>
          <p:cNvPr id="3082" name="Picture 10" descr="Direct PA-T2 column: Pink Highlight over &quot;Sound Machin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950" y="2500232"/>
            <a:ext cx="205422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1" descr="Two adjoining arrows pointing at the &quot;Direct PA - T1&quot; and  &quot;Direct PA - T2&quot; columns stating &quot;0% agreement&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6374" y="4972998"/>
            <a:ext cx="23653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500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3" y="73290"/>
            <a:ext cx="8674099" cy="1143000"/>
          </a:xfrm>
        </p:spPr>
        <p:txBody>
          <a:bodyPr>
            <a:normAutofit fontScale="90000"/>
          </a:bodyPr>
          <a:lstStyle/>
          <a:p>
            <a:r>
              <a:rPr lang="en-US" dirty="0"/>
              <a:t>Agreement Among Assessments for “Highly Preferred”</a:t>
            </a:r>
          </a:p>
        </p:txBody>
      </p:sp>
      <p:sp>
        <p:nvSpPr>
          <p:cNvPr id="7" name="Content Placeholder 1"/>
          <p:cNvSpPr>
            <a:spLocks noGrp="1"/>
          </p:cNvSpPr>
          <p:nvPr>
            <p:ph sz="half" idx="2"/>
          </p:nvPr>
        </p:nvSpPr>
        <p:spPr>
          <a:xfrm>
            <a:off x="372613" y="1320533"/>
            <a:ext cx="1976967" cy="3290887"/>
          </a:xfrm>
        </p:spPr>
        <p:txBody>
          <a:bodyPr>
            <a:normAutofit/>
          </a:bodyPr>
          <a:lstStyle/>
          <a:p>
            <a:pPr marL="0" indent="0">
              <a:buNone/>
            </a:pPr>
            <a:r>
              <a:rPr lang="en-US" sz="2800" b="1" dirty="0"/>
              <a:t>Teacher</a:t>
            </a:r>
          </a:p>
          <a:p>
            <a:r>
              <a:rPr lang="en-US" sz="2000" dirty="0"/>
              <a:t>Clapper toy</a:t>
            </a:r>
          </a:p>
          <a:p>
            <a:r>
              <a:rPr lang="en-US" sz="2000" dirty="0" err="1"/>
              <a:t>Pom</a:t>
            </a:r>
            <a:r>
              <a:rPr lang="en-US" sz="2000" dirty="0"/>
              <a:t> </a:t>
            </a:r>
            <a:r>
              <a:rPr lang="en-US" sz="2000" dirty="0" err="1"/>
              <a:t>Pom</a:t>
            </a:r>
            <a:endParaRPr lang="en-US" sz="2000" dirty="0"/>
          </a:p>
          <a:p>
            <a:r>
              <a:rPr lang="en-US" sz="2000" dirty="0"/>
              <a:t>Lotion</a:t>
            </a:r>
          </a:p>
          <a:p>
            <a:r>
              <a:rPr lang="en-US" sz="2000" dirty="0"/>
              <a:t>Fan</a:t>
            </a:r>
          </a:p>
          <a:p>
            <a:r>
              <a:rPr lang="en-US" sz="2000" dirty="0"/>
              <a:t>Tambourine</a:t>
            </a:r>
          </a:p>
        </p:txBody>
      </p:sp>
      <p:pic>
        <p:nvPicPr>
          <p:cNvPr id="5124" name="Picture 1" descr="Teacher column: Green highlight over &quot;fa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05" y="2880947"/>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2" descr="Tambourine column: Yellow highlight over &quot;Tambouri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04" y="3292415"/>
            <a:ext cx="20732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sz="half" idx="2"/>
          </p:nvPr>
        </p:nvSpPr>
        <p:spPr>
          <a:xfrm>
            <a:off x="3229614" y="1402662"/>
            <a:ext cx="2171779" cy="3418920"/>
          </a:xfrm>
        </p:spPr>
        <p:txBody>
          <a:bodyPr>
            <a:normAutofit/>
          </a:bodyPr>
          <a:lstStyle/>
          <a:p>
            <a:pPr marL="0" indent="0">
              <a:buNone/>
            </a:pPr>
            <a:r>
              <a:rPr lang="en-US" sz="2800" b="1" dirty="0"/>
              <a:t>Parents</a:t>
            </a:r>
          </a:p>
          <a:p>
            <a:r>
              <a:rPr lang="en-US" sz="2000" dirty="0"/>
              <a:t>Bubble toy</a:t>
            </a:r>
          </a:p>
          <a:p>
            <a:r>
              <a:rPr lang="en-US" sz="2000" dirty="0"/>
              <a:t>Massager</a:t>
            </a:r>
          </a:p>
          <a:p>
            <a:r>
              <a:rPr lang="en-US" sz="2000" dirty="0"/>
              <a:t>Tambourine</a:t>
            </a:r>
          </a:p>
          <a:p>
            <a:r>
              <a:rPr lang="en-US" sz="2000" dirty="0"/>
              <a:t>Sound machine</a:t>
            </a:r>
          </a:p>
          <a:p>
            <a:r>
              <a:rPr lang="en-US" sz="2000" dirty="0"/>
              <a:t>Fan</a:t>
            </a:r>
          </a:p>
        </p:txBody>
      </p:sp>
      <p:pic>
        <p:nvPicPr>
          <p:cNvPr id="5126" name="Picture 3" descr="Parents column: Yellow highlight over &quot;Tambouri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840" y="2606615"/>
            <a:ext cx="20732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4" descr="Parents column: Green highlight over &quot;fa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839" y="3334390"/>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3"/>
          <p:cNvSpPr>
            <a:spLocks noGrp="1"/>
          </p:cNvSpPr>
          <p:nvPr>
            <p:ph sz="half" idx="2"/>
          </p:nvPr>
        </p:nvSpPr>
        <p:spPr>
          <a:xfrm>
            <a:off x="5813813" y="1413165"/>
            <a:ext cx="3105819" cy="2378425"/>
          </a:xfrm>
        </p:spPr>
        <p:txBody>
          <a:bodyPr>
            <a:normAutofit/>
          </a:bodyPr>
          <a:lstStyle/>
          <a:p>
            <a:pPr marL="0" indent="0">
              <a:buNone/>
            </a:pPr>
            <a:r>
              <a:rPr lang="en-US" b="1" dirty="0"/>
              <a:t>Direct PA – Total Score</a:t>
            </a:r>
          </a:p>
          <a:p>
            <a:r>
              <a:rPr lang="en-US" sz="2000" dirty="0"/>
              <a:t>Sound machine</a:t>
            </a:r>
          </a:p>
          <a:p>
            <a:r>
              <a:rPr lang="en-US" sz="2000" dirty="0"/>
              <a:t>Tiger</a:t>
            </a:r>
          </a:p>
          <a:p>
            <a:r>
              <a:rPr lang="en-US" sz="2000" dirty="0"/>
              <a:t>Fan</a:t>
            </a:r>
          </a:p>
          <a:p>
            <a:r>
              <a:rPr lang="en-US" sz="2000" dirty="0"/>
              <a:t>Light up ball</a:t>
            </a:r>
          </a:p>
          <a:p>
            <a:r>
              <a:rPr lang="en-US" sz="2000" dirty="0"/>
              <a:t>Kazoo</a:t>
            </a:r>
          </a:p>
        </p:txBody>
      </p:sp>
      <p:pic>
        <p:nvPicPr>
          <p:cNvPr id="5123" name="Picture 5" descr="Direct PA - Total Score column: Green highlight over &quot;fa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813" y="2589215"/>
            <a:ext cx="207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4"/>
          <p:cNvSpPr>
            <a:spLocks noGrp="1"/>
          </p:cNvSpPr>
          <p:nvPr>
            <p:ph type="body" idx="1"/>
          </p:nvPr>
        </p:nvSpPr>
        <p:spPr>
          <a:xfrm>
            <a:off x="498764" y="4085111"/>
            <a:ext cx="7908966" cy="2375065"/>
          </a:xfrm>
        </p:spPr>
        <p:txBody>
          <a:bodyPr anchor="t"/>
          <a:lstStyle/>
          <a:p>
            <a:pPr marL="514350" indent="-514350">
              <a:buAutoNum type="arabicPeriod"/>
            </a:pPr>
            <a:r>
              <a:rPr lang="en-US" b="0" dirty="0"/>
              <a:t>Single stimulus assessment did not differentiate relative preference</a:t>
            </a:r>
          </a:p>
          <a:p>
            <a:pPr marL="514350" indent="-514350">
              <a:buAutoNum type="arabicPeriod"/>
            </a:pPr>
            <a:r>
              <a:rPr lang="en-US" b="0" dirty="0"/>
              <a:t>Assessments appear to be highly dependent on time or partner</a:t>
            </a:r>
          </a:p>
          <a:p>
            <a:pPr marL="514350" indent="-514350">
              <a:buAutoNum type="arabicPeriod"/>
            </a:pPr>
            <a:r>
              <a:rPr lang="en-US" b="0" dirty="0"/>
              <a:t>Did parents inaccurately predict preferences?</a:t>
            </a:r>
          </a:p>
        </p:txBody>
      </p:sp>
    </p:spTree>
    <p:extLst>
      <p:ext uri="{BB962C8B-B14F-4D97-AF65-F5344CB8AC3E}">
        <p14:creationId xmlns:p14="http://schemas.microsoft.com/office/powerpoint/2010/main" val="1598287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a:t>
            </a:r>
            <a:r>
              <a:rPr lang="mr-IN" dirty="0"/>
              <a:t>…</a:t>
            </a:r>
            <a:r>
              <a:rPr lang="en-US" dirty="0"/>
              <a:t>Let’s Begin to Connect this Preference Work to Communication</a:t>
            </a:r>
            <a:r>
              <a:rPr lang="mr-IN" dirty="0"/>
              <a:t>…</a:t>
            </a:r>
            <a:endParaRPr lang="en-US" dirty="0"/>
          </a:p>
        </p:txBody>
      </p:sp>
      <p:sp>
        <p:nvSpPr>
          <p:cNvPr id="3" name="Content Placeholder 2"/>
          <p:cNvSpPr>
            <a:spLocks noGrp="1"/>
          </p:cNvSpPr>
          <p:nvPr>
            <p:ph idx="1"/>
          </p:nvPr>
        </p:nvSpPr>
        <p:spPr>
          <a:xfrm>
            <a:off x="457200" y="1600200"/>
            <a:ext cx="8229600" cy="5084418"/>
          </a:xfrm>
        </p:spPr>
        <p:txBody>
          <a:bodyPr>
            <a:normAutofit/>
          </a:bodyPr>
          <a:lstStyle/>
          <a:p>
            <a:pPr>
              <a:spcBef>
                <a:spcPts val="3000"/>
              </a:spcBef>
            </a:pPr>
            <a:r>
              <a:rPr lang="en-US" dirty="0"/>
              <a:t>Children and young adults who experience </a:t>
            </a:r>
            <a:r>
              <a:rPr lang="en-US" dirty="0" err="1"/>
              <a:t>deafblindness</a:t>
            </a:r>
            <a:r>
              <a:rPr lang="en-US" dirty="0"/>
              <a:t>, particularly young children, typically initiate little exploration</a:t>
            </a:r>
            <a:endParaRPr lang="en-US" sz="1200" dirty="0"/>
          </a:p>
          <a:p>
            <a:pPr>
              <a:spcBef>
                <a:spcPts val="3000"/>
              </a:spcBef>
            </a:pPr>
            <a:r>
              <a:rPr lang="en-US" dirty="0"/>
              <a:t>In fact, many children need to be </a:t>
            </a:r>
            <a:r>
              <a:rPr lang="en-US" i="1" dirty="0"/>
              <a:t>invited out of their own bodies,</a:t>
            </a:r>
            <a:r>
              <a:rPr lang="en-US" dirty="0"/>
              <a:t> to join “us” in the world</a:t>
            </a:r>
            <a:endParaRPr lang="en-US" sz="1200" dirty="0"/>
          </a:p>
          <a:p>
            <a:pPr>
              <a:spcBef>
                <a:spcPts val="3000"/>
              </a:spcBef>
            </a:pPr>
            <a:r>
              <a:rPr lang="en-US" dirty="0"/>
              <a:t>In the case of a learner who also experiences significant motor challenges, the lack of exploration is further exacerbated</a:t>
            </a:r>
          </a:p>
        </p:txBody>
      </p:sp>
    </p:spTree>
    <p:extLst>
      <p:ext uri="{BB962C8B-B14F-4D97-AF65-F5344CB8AC3E}">
        <p14:creationId xmlns:p14="http://schemas.microsoft.com/office/powerpoint/2010/main" val="1105068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So</a:t>
            </a:r>
            <a:r>
              <a:rPr lang="mr-IN" sz="3600" dirty="0"/>
              <a:t>…</a:t>
            </a:r>
            <a:r>
              <a:rPr lang="en-US" sz="3600" dirty="0"/>
              <a:t>Let’s Begin to Connect this Preference Work to Communication</a:t>
            </a:r>
            <a:r>
              <a:rPr lang="mr-IN" sz="3600" dirty="0"/>
              <a:t>…</a:t>
            </a:r>
            <a:r>
              <a:rPr lang="en-US" sz="3600" dirty="0"/>
              <a:t>  (cont.)</a:t>
            </a:r>
          </a:p>
        </p:txBody>
      </p:sp>
      <p:sp>
        <p:nvSpPr>
          <p:cNvPr id="3" name="Content Placeholder 2"/>
          <p:cNvSpPr>
            <a:spLocks noGrp="1"/>
          </p:cNvSpPr>
          <p:nvPr>
            <p:ph idx="1"/>
          </p:nvPr>
        </p:nvSpPr>
        <p:spPr/>
        <p:txBody>
          <a:bodyPr/>
          <a:lstStyle/>
          <a:p>
            <a:r>
              <a:rPr lang="en-US" dirty="0"/>
              <a:t>In these instances, direct assessments (as recommended by </a:t>
            </a:r>
            <a:r>
              <a:rPr lang="en-US" dirty="0" err="1"/>
              <a:t>Virues</a:t>
            </a:r>
            <a:r>
              <a:rPr lang="en-US" dirty="0"/>
              <a:t>-Ortega et al., 2014) need to be </a:t>
            </a:r>
            <a:r>
              <a:rPr lang="en-US" i="1" dirty="0"/>
              <a:t>supplemented</a:t>
            </a:r>
            <a:r>
              <a:rPr lang="en-US" dirty="0"/>
              <a:t> with unstructured observation</a:t>
            </a:r>
          </a:p>
          <a:p>
            <a:pPr marL="0" indent="0">
              <a:buNone/>
            </a:pPr>
            <a:endParaRPr lang="en-US" sz="1200" dirty="0"/>
          </a:p>
          <a:p>
            <a:r>
              <a:rPr lang="en-US" dirty="0"/>
              <a:t>Potential communication partners need to observe, and record, </a:t>
            </a:r>
            <a:r>
              <a:rPr lang="en-US" i="1" dirty="0"/>
              <a:t>any intentional overt behavior</a:t>
            </a:r>
            <a:r>
              <a:rPr lang="en-US" dirty="0"/>
              <a:t> in which a child routinely engages</a:t>
            </a:r>
          </a:p>
        </p:txBody>
      </p:sp>
    </p:spTree>
    <p:extLst>
      <p:ext uri="{BB962C8B-B14F-4D97-AF65-F5344CB8AC3E}">
        <p14:creationId xmlns:p14="http://schemas.microsoft.com/office/powerpoint/2010/main" val="2608576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r>
              <a:rPr lang="en-US" dirty="0"/>
              <a:t>Before we continue….</a:t>
            </a:r>
          </a:p>
        </p:txBody>
      </p:sp>
    </p:spTree>
    <p:extLst>
      <p:ext uri="{BB962C8B-B14F-4D97-AF65-F5344CB8AC3E}">
        <p14:creationId xmlns:p14="http://schemas.microsoft.com/office/powerpoint/2010/main" val="371377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3231"/>
          </a:xfrm>
        </p:spPr>
        <p:txBody>
          <a:bodyPr>
            <a:normAutofit/>
          </a:bodyPr>
          <a:lstStyle/>
          <a:p>
            <a:r>
              <a:rPr lang="en-US" dirty="0"/>
              <a:t>Purpose and Focus (cont.)</a:t>
            </a:r>
          </a:p>
        </p:txBody>
      </p:sp>
      <p:sp>
        <p:nvSpPr>
          <p:cNvPr id="3" name="Content Placeholder 2"/>
          <p:cNvSpPr>
            <a:spLocks noGrp="1"/>
          </p:cNvSpPr>
          <p:nvPr>
            <p:ph idx="1"/>
          </p:nvPr>
        </p:nvSpPr>
        <p:spPr>
          <a:xfrm>
            <a:off x="457200" y="1203232"/>
            <a:ext cx="8229600" cy="5280848"/>
          </a:xfrm>
        </p:spPr>
        <p:txBody>
          <a:bodyPr>
            <a:normAutofit lnSpcReduction="10000"/>
          </a:bodyPr>
          <a:lstStyle/>
          <a:p>
            <a:r>
              <a:rPr lang="en-US" dirty="0"/>
              <a:t>Many learners with </a:t>
            </a:r>
            <a:r>
              <a:rPr lang="en-US" dirty="0" err="1"/>
              <a:t>deafblindness</a:t>
            </a:r>
            <a:r>
              <a:rPr lang="en-US" dirty="0"/>
              <a:t> move more slowly through the developmental phase of </a:t>
            </a:r>
            <a:r>
              <a:rPr lang="en-US" i="1" dirty="0"/>
              <a:t>using a variety of behaviors intentionally</a:t>
            </a:r>
            <a:r>
              <a:rPr lang="en-US" dirty="0"/>
              <a:t>—but </a:t>
            </a:r>
            <a:r>
              <a:rPr lang="en-US" b="1" u="sng" dirty="0"/>
              <a:t>NOT</a:t>
            </a:r>
            <a:r>
              <a:rPr lang="en-US" b="1" dirty="0"/>
              <a:t> in an intentionally communicative way</a:t>
            </a:r>
          </a:p>
          <a:p>
            <a:pPr marL="0" indent="0">
              <a:buNone/>
            </a:pPr>
            <a:endParaRPr lang="en-US" sz="1200" dirty="0">
              <a:solidFill>
                <a:srgbClr val="FF0000"/>
              </a:solidFill>
            </a:endParaRPr>
          </a:p>
          <a:p>
            <a:r>
              <a:rPr lang="en-US" dirty="0"/>
              <a:t>Young children who are </a:t>
            </a:r>
            <a:r>
              <a:rPr lang="en-US" dirty="0" err="1"/>
              <a:t>neurotypical</a:t>
            </a:r>
            <a:r>
              <a:rPr lang="en-US" dirty="0"/>
              <a:t> generally move through this phase relatively quickly—and </a:t>
            </a:r>
            <a:r>
              <a:rPr lang="en-US" i="1" dirty="0"/>
              <a:t>without direct instruction!</a:t>
            </a:r>
          </a:p>
          <a:p>
            <a:pPr marL="0" indent="0">
              <a:buNone/>
            </a:pPr>
            <a:endParaRPr lang="en-US" sz="1200" dirty="0"/>
          </a:p>
          <a:p>
            <a:r>
              <a:rPr lang="en-US" dirty="0"/>
              <a:t>Development of intentional communication is a critically important, but very challenging  task</a:t>
            </a:r>
          </a:p>
        </p:txBody>
      </p:sp>
    </p:spTree>
    <p:extLst>
      <p:ext uri="{BB962C8B-B14F-4D97-AF65-F5344CB8AC3E}">
        <p14:creationId xmlns:p14="http://schemas.microsoft.com/office/powerpoint/2010/main" val="3296809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370"/>
            <a:ext cx="8229600" cy="1143000"/>
          </a:xfrm>
        </p:spPr>
        <p:txBody>
          <a:bodyPr/>
          <a:lstStyle/>
          <a:p>
            <a:r>
              <a:rPr lang="en-US" dirty="0"/>
              <a:t>Systematizing</a:t>
            </a:r>
            <a:r>
              <a:rPr lang="en-US" baseline="0" dirty="0"/>
              <a:t> Observations</a:t>
            </a:r>
            <a:endParaRPr lang="en-US" dirty="0"/>
          </a:p>
        </p:txBody>
      </p:sp>
      <p:pic>
        <p:nvPicPr>
          <p:cNvPr id="2" name="Picture 1" descr="Table organizing activity/behavior and input observed in first 15 minutes."/>
          <p:cNvPicPr>
            <a:picLocks noChangeAspect="1"/>
          </p:cNvPicPr>
          <p:nvPr/>
        </p:nvPicPr>
        <p:blipFill>
          <a:blip r:embed="rId2"/>
          <a:stretch>
            <a:fillRect/>
          </a:stretch>
        </p:blipFill>
        <p:spPr>
          <a:xfrm>
            <a:off x="969122" y="987182"/>
            <a:ext cx="7296588" cy="5870818"/>
          </a:xfrm>
          <a:prstGeom prst="rect">
            <a:avLst/>
          </a:prstGeom>
        </p:spPr>
      </p:pic>
      <p:sp>
        <p:nvSpPr>
          <p:cNvPr id="5" name="Content Placeholder 1" hidden="1"/>
          <p:cNvSpPr>
            <a:spLocks noGrp="1"/>
          </p:cNvSpPr>
          <p:nvPr>
            <p:ph idx="1"/>
          </p:nvPr>
        </p:nvSpPr>
        <p:spPr>
          <a:xfrm>
            <a:off x="1365663" y="1725107"/>
            <a:ext cx="6531428" cy="4188806"/>
          </a:xfrm>
        </p:spPr>
        <p:txBody>
          <a:bodyPr>
            <a:normAutofit/>
          </a:bodyPr>
          <a:lstStyle/>
          <a:p>
            <a:pPr marL="0" indent="0">
              <a:buNone/>
            </a:pPr>
            <a:r>
              <a:rPr lang="en-US" sz="1200" dirty="0"/>
              <a:t>Activity/Behavior  (Input)</a:t>
            </a:r>
          </a:p>
          <a:p>
            <a:r>
              <a:rPr lang="en-US" sz="1200" dirty="0"/>
              <a:t>Moving/kicking/holding up legs  (P)</a:t>
            </a:r>
          </a:p>
          <a:p>
            <a:r>
              <a:rPr lang="en-US" sz="1200" dirty="0"/>
              <a:t>Active rolling (B,V)</a:t>
            </a:r>
          </a:p>
          <a:p>
            <a:r>
              <a:rPr lang="en-US" sz="1200" dirty="0"/>
              <a:t>Visually guided reach (V)</a:t>
            </a:r>
          </a:p>
          <a:p>
            <a:r>
              <a:rPr lang="en-US" sz="1200" dirty="0"/>
              <a:t>Activating/holding colorful rattle ball (A T)</a:t>
            </a:r>
          </a:p>
          <a:p>
            <a:r>
              <a:rPr lang="en-US" sz="1200" dirty="0"/>
              <a:t>Scratching mat surface (A T)</a:t>
            </a:r>
          </a:p>
          <a:p>
            <a:r>
              <a:rPr lang="en-US" sz="1200" dirty="0"/>
              <a:t>Making noise (A)</a:t>
            </a:r>
          </a:p>
          <a:p>
            <a:r>
              <a:rPr lang="en-US" sz="1200" dirty="0"/>
              <a:t>Touching softly rubbery book (T)</a:t>
            </a:r>
          </a:p>
          <a:p>
            <a:r>
              <a:rPr lang="en-US" sz="1200" dirty="0"/>
              <a:t>Holding </a:t>
            </a:r>
            <a:r>
              <a:rPr lang="en-US" sz="1200" dirty="0" err="1"/>
              <a:t>mylar</a:t>
            </a:r>
            <a:r>
              <a:rPr lang="en-US" sz="1200" dirty="0"/>
              <a:t> toy (T, V)</a:t>
            </a:r>
          </a:p>
          <a:p>
            <a:r>
              <a:rPr lang="en-US" sz="1200" dirty="0"/>
              <a:t>Holding glasses (T)</a:t>
            </a:r>
          </a:p>
          <a:p>
            <a:r>
              <a:rPr lang="en-US" sz="1200" dirty="0"/>
              <a:t>Putting object or thumb in mouth (T)</a:t>
            </a:r>
          </a:p>
          <a:p>
            <a:r>
              <a:rPr lang="en-US" sz="1200" dirty="0"/>
              <a:t>Looking at hand (V)</a:t>
            </a:r>
          </a:p>
          <a:p>
            <a:r>
              <a:rPr lang="en-US" sz="1200" dirty="0"/>
              <a:t>Smacking face (T)</a:t>
            </a:r>
          </a:p>
          <a:p>
            <a:r>
              <a:rPr lang="en-US" sz="1200" dirty="0"/>
              <a:t>Exploring sheer fabric (T)</a:t>
            </a:r>
          </a:p>
          <a:p>
            <a:r>
              <a:rPr lang="en-US" sz="1200" dirty="0"/>
              <a:t>Holding hearing aid (T)</a:t>
            </a:r>
          </a:p>
          <a:p>
            <a:r>
              <a:rPr lang="en-US" sz="1200" dirty="0"/>
              <a:t>Interacting w/ </a:t>
            </a:r>
            <a:r>
              <a:rPr lang="en-US" sz="1200" dirty="0" err="1"/>
              <a:t>pom</a:t>
            </a:r>
            <a:r>
              <a:rPr lang="en-US" sz="1200" dirty="0"/>
              <a:t> </a:t>
            </a:r>
            <a:r>
              <a:rPr lang="en-US" sz="1200" dirty="0" err="1"/>
              <a:t>pom</a:t>
            </a:r>
            <a:r>
              <a:rPr lang="en-US" sz="1200" dirty="0"/>
              <a:t> (T)</a:t>
            </a:r>
          </a:p>
          <a:p>
            <a:pPr marL="0" indent="0">
              <a:buNone/>
            </a:pPr>
            <a:r>
              <a:rPr lang="en-US" sz="1200" dirty="0"/>
              <a:t>Input types: A Auditory, V Visual, T Tactile, O Olfactory, G Gustatory, B Vestibular, P Proprioceptive</a:t>
            </a:r>
          </a:p>
        </p:txBody>
      </p:sp>
    </p:spTree>
    <p:extLst>
      <p:ext uri="{BB962C8B-B14F-4D97-AF65-F5344CB8AC3E}">
        <p14:creationId xmlns:p14="http://schemas.microsoft.com/office/powerpoint/2010/main" val="1295057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457200" y="0"/>
            <a:ext cx="8229600" cy="1143000"/>
          </a:xfrm>
        </p:spPr>
        <p:txBody>
          <a:bodyPr/>
          <a:lstStyle/>
          <a:p>
            <a:r>
              <a:rPr lang="en-US" b="1" dirty="0"/>
              <a:t>Using Momentary</a:t>
            </a:r>
            <a:r>
              <a:rPr lang="en-US" b="1" baseline="0" dirty="0"/>
              <a:t> Time Sampling</a:t>
            </a:r>
            <a:endParaRPr lang="en-US" b="1" dirty="0"/>
          </a:p>
        </p:txBody>
      </p:sp>
      <p:pic>
        <p:nvPicPr>
          <p:cNvPr id="2" name="Picture 1" descr="Table measuring interval end times. Intervals start from 10 seconds and increase by 10 seconds until 2 minutes."/>
          <p:cNvPicPr>
            <a:picLocks noChangeAspect="1"/>
          </p:cNvPicPr>
          <p:nvPr/>
        </p:nvPicPr>
        <p:blipFill>
          <a:blip r:embed="rId2"/>
          <a:stretch>
            <a:fillRect/>
          </a:stretch>
        </p:blipFill>
        <p:spPr>
          <a:xfrm>
            <a:off x="0" y="951189"/>
            <a:ext cx="9144000" cy="5777023"/>
          </a:xfrm>
          <a:prstGeom prst="rect">
            <a:avLst/>
          </a:prstGeom>
        </p:spPr>
      </p:pic>
    </p:spTree>
    <p:extLst>
      <p:ext uri="{BB962C8B-B14F-4D97-AF65-F5344CB8AC3E}">
        <p14:creationId xmlns:p14="http://schemas.microsoft.com/office/powerpoint/2010/main" val="438812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52393"/>
            <a:ext cx="8229600" cy="1143000"/>
          </a:xfrm>
        </p:spPr>
        <p:txBody>
          <a:bodyPr/>
          <a:lstStyle/>
          <a:p>
            <a:r>
              <a:rPr lang="en-US" b="1" dirty="0"/>
              <a:t>Summarizing Preferences</a:t>
            </a:r>
          </a:p>
        </p:txBody>
      </p:sp>
      <p:pic>
        <p:nvPicPr>
          <p:cNvPr id="4" name="Picture 1" descr="Two tables. First table has three columns: Rank order, Input, and Total# of Intervals. Second table organizes the total # of intervals by input type and rank order in 8 columns: Auditory, Vestibular, Gustatory, Tactile, Propriocept, Social, Olfactory, and Visual."/>
          <p:cNvPicPr>
            <a:picLocks noChangeAspect="1"/>
          </p:cNvPicPr>
          <p:nvPr/>
        </p:nvPicPr>
        <p:blipFill>
          <a:blip r:embed="rId2"/>
          <a:stretch>
            <a:fillRect/>
          </a:stretch>
        </p:blipFill>
        <p:spPr>
          <a:xfrm>
            <a:off x="114300" y="1574800"/>
            <a:ext cx="8915400" cy="3708400"/>
          </a:xfrm>
          <a:prstGeom prst="rect">
            <a:avLst/>
          </a:prstGeom>
        </p:spPr>
      </p:pic>
    </p:spTree>
    <p:extLst>
      <p:ext uri="{BB962C8B-B14F-4D97-AF65-F5344CB8AC3E}">
        <p14:creationId xmlns:p14="http://schemas.microsoft.com/office/powerpoint/2010/main" val="81830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7"/>
            <a:ext cx="8229600" cy="1143000"/>
          </a:xfrm>
        </p:spPr>
        <p:txBody>
          <a:bodyPr/>
          <a:lstStyle/>
          <a:p>
            <a:r>
              <a:rPr lang="en-US" b="1" dirty="0"/>
              <a:t>School Observation</a:t>
            </a:r>
          </a:p>
        </p:txBody>
      </p:sp>
      <p:sp>
        <p:nvSpPr>
          <p:cNvPr id="4" name="Content Placeholder 1"/>
          <p:cNvSpPr>
            <a:spLocks noGrp="1"/>
          </p:cNvSpPr>
          <p:nvPr>
            <p:ph sz="half" idx="2"/>
          </p:nvPr>
        </p:nvSpPr>
        <p:spPr>
          <a:xfrm>
            <a:off x="457200" y="1425039"/>
            <a:ext cx="4040188" cy="3688199"/>
          </a:xfrm>
        </p:spPr>
        <p:txBody>
          <a:bodyPr>
            <a:normAutofit/>
          </a:bodyPr>
          <a:lstStyle/>
          <a:p>
            <a:pPr marL="0" indent="0">
              <a:buNone/>
            </a:pPr>
            <a:r>
              <a:rPr lang="en-US" b="1" dirty="0"/>
              <a:t>Observer 1</a:t>
            </a:r>
          </a:p>
          <a:p>
            <a:pPr marL="457200" indent="-457200">
              <a:buFont typeface="+mj-lt"/>
              <a:buAutoNum type="arabicPeriod"/>
            </a:pPr>
            <a:r>
              <a:rPr lang="en-US" dirty="0"/>
              <a:t>Holding glasses</a:t>
            </a:r>
          </a:p>
          <a:p>
            <a:pPr marL="457200" indent="-457200">
              <a:buFont typeface="+mj-lt"/>
              <a:buAutoNum type="arabicPeriod"/>
            </a:pPr>
            <a:r>
              <a:rPr lang="en-US" dirty="0"/>
              <a:t>Scratching mat surface</a:t>
            </a:r>
          </a:p>
          <a:p>
            <a:pPr marL="457200" indent="-457200">
              <a:buFont typeface="+mj-lt"/>
              <a:buAutoNum type="arabicPeriod"/>
            </a:pPr>
            <a:r>
              <a:rPr lang="en-US" dirty="0"/>
              <a:t>Putting object or thumb in mouth</a:t>
            </a:r>
          </a:p>
          <a:p>
            <a:pPr marL="457200" indent="-457200">
              <a:buFont typeface="+mj-lt"/>
              <a:buAutoNum type="arabicPeriod"/>
            </a:pPr>
            <a:r>
              <a:rPr lang="en-US" dirty="0"/>
              <a:t>Moving/kicking holding up legs</a:t>
            </a:r>
          </a:p>
          <a:p>
            <a:pPr marL="457200" indent="-457200">
              <a:buFont typeface="+mj-lt"/>
              <a:buAutoNum type="arabicPeriod"/>
            </a:pPr>
            <a:r>
              <a:rPr lang="en-US" dirty="0"/>
              <a:t>Holding a </a:t>
            </a:r>
            <a:r>
              <a:rPr lang="en-US" dirty="0" err="1"/>
              <a:t>mylar</a:t>
            </a:r>
            <a:r>
              <a:rPr lang="en-US" dirty="0"/>
              <a:t> toy</a:t>
            </a:r>
          </a:p>
        </p:txBody>
      </p:sp>
      <p:sp>
        <p:nvSpPr>
          <p:cNvPr id="6" name="Content Placeholder 5"/>
          <p:cNvSpPr>
            <a:spLocks noGrp="1"/>
          </p:cNvSpPr>
          <p:nvPr>
            <p:ph sz="quarter" idx="4"/>
          </p:nvPr>
        </p:nvSpPr>
        <p:spPr>
          <a:xfrm>
            <a:off x="4645025" y="1425039"/>
            <a:ext cx="4041775" cy="3472145"/>
          </a:xfrm>
        </p:spPr>
        <p:txBody>
          <a:bodyPr/>
          <a:lstStyle/>
          <a:p>
            <a:pPr marL="0" indent="0">
              <a:buNone/>
            </a:pPr>
            <a:r>
              <a:rPr lang="en-US" b="1" dirty="0"/>
              <a:t>Observer 2</a:t>
            </a:r>
          </a:p>
          <a:p>
            <a:pPr marL="457200" indent="-457200">
              <a:buFont typeface="+mj-lt"/>
              <a:buAutoNum type="arabicPeriod"/>
            </a:pPr>
            <a:r>
              <a:rPr lang="en-US" dirty="0"/>
              <a:t>Scratching mat surface</a:t>
            </a:r>
          </a:p>
          <a:p>
            <a:pPr marL="457200" indent="-457200">
              <a:buFont typeface="+mj-lt"/>
              <a:buAutoNum type="arabicPeriod"/>
            </a:pPr>
            <a:r>
              <a:rPr lang="en-US" dirty="0"/>
              <a:t>Holding glasses</a:t>
            </a:r>
          </a:p>
          <a:p>
            <a:pPr marL="457200" indent="-457200">
              <a:buFont typeface="+mj-lt"/>
              <a:buAutoNum type="arabicPeriod"/>
            </a:pPr>
            <a:r>
              <a:rPr lang="en-US" dirty="0"/>
              <a:t>Putting object or thumb in mouth</a:t>
            </a:r>
          </a:p>
          <a:p>
            <a:pPr marL="457200" indent="-457200">
              <a:buFont typeface="+mj-lt"/>
              <a:buAutoNum type="arabicPeriod"/>
            </a:pPr>
            <a:r>
              <a:rPr lang="en-US" dirty="0"/>
              <a:t>Smacking face</a:t>
            </a:r>
          </a:p>
          <a:p>
            <a:pPr marL="457200" indent="-457200">
              <a:buFont typeface="+mj-lt"/>
              <a:buAutoNum type="arabicPeriod"/>
            </a:pPr>
            <a:r>
              <a:rPr lang="en-US" dirty="0"/>
              <a:t>Holding a </a:t>
            </a:r>
            <a:r>
              <a:rPr lang="en-US" dirty="0" err="1"/>
              <a:t>mylar</a:t>
            </a:r>
            <a:r>
              <a:rPr lang="en-US" dirty="0"/>
              <a:t> toy</a:t>
            </a:r>
          </a:p>
        </p:txBody>
      </p:sp>
      <p:sp>
        <p:nvSpPr>
          <p:cNvPr id="3" name="Text Placeholder 3"/>
          <p:cNvSpPr>
            <a:spLocks noGrp="1"/>
          </p:cNvSpPr>
          <p:nvPr>
            <p:ph type="body" idx="1"/>
          </p:nvPr>
        </p:nvSpPr>
        <p:spPr>
          <a:xfrm>
            <a:off x="604836" y="4980311"/>
            <a:ext cx="6947869" cy="1598619"/>
          </a:xfrm>
        </p:spPr>
        <p:txBody>
          <a:bodyPr anchor="ctr">
            <a:normAutofit/>
          </a:bodyPr>
          <a:lstStyle/>
          <a:p>
            <a:r>
              <a:rPr lang="en-US" sz="2800" dirty="0"/>
              <a:t>Inter-observer Agreement: 95.3%</a:t>
            </a:r>
          </a:p>
          <a:p>
            <a:pPr marL="342900" indent="-342900">
              <a:buAutoNum type="arabicPeriod"/>
            </a:pPr>
            <a:r>
              <a:rPr lang="en-US" sz="2800" b="0" dirty="0"/>
              <a:t>Tactile		2. Auditory		3. Visual</a:t>
            </a:r>
          </a:p>
        </p:txBody>
      </p:sp>
    </p:spTree>
    <p:extLst>
      <p:ext uri="{BB962C8B-B14F-4D97-AF65-F5344CB8AC3E}">
        <p14:creationId xmlns:p14="http://schemas.microsoft.com/office/powerpoint/2010/main" val="3998012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7"/>
            <a:ext cx="8229600" cy="1143000"/>
          </a:xfrm>
        </p:spPr>
        <p:txBody>
          <a:bodyPr/>
          <a:lstStyle/>
          <a:p>
            <a:r>
              <a:rPr lang="en-US" b="1" dirty="0"/>
              <a:t>Home Observation</a:t>
            </a:r>
          </a:p>
        </p:txBody>
      </p:sp>
      <p:sp>
        <p:nvSpPr>
          <p:cNvPr id="3" name="Text Placeholder 1"/>
          <p:cNvSpPr>
            <a:spLocks noGrp="1"/>
          </p:cNvSpPr>
          <p:nvPr>
            <p:ph type="body" idx="1"/>
          </p:nvPr>
        </p:nvSpPr>
        <p:spPr>
          <a:xfrm>
            <a:off x="457200" y="1300656"/>
            <a:ext cx="4040188" cy="3413847"/>
          </a:xfrm>
        </p:spPr>
        <p:txBody>
          <a:bodyPr>
            <a:normAutofit/>
          </a:bodyPr>
          <a:lstStyle/>
          <a:p>
            <a:r>
              <a:rPr lang="en-US" dirty="0"/>
              <a:t>Observer 1</a:t>
            </a:r>
          </a:p>
          <a:p>
            <a:pPr marL="457200" indent="-457200">
              <a:buFont typeface="+mj-lt"/>
              <a:buAutoNum type="arabicPeriod"/>
            </a:pPr>
            <a:r>
              <a:rPr lang="en-US" b="0" dirty="0"/>
              <a:t>Sucking thumb</a:t>
            </a:r>
          </a:p>
          <a:p>
            <a:pPr marL="457200" indent="-457200">
              <a:buFont typeface="+mj-lt"/>
              <a:buAutoNum type="arabicPeriod"/>
            </a:pPr>
            <a:r>
              <a:rPr lang="en-US" b="0" dirty="0"/>
              <a:t>Playing with hands</a:t>
            </a:r>
          </a:p>
          <a:p>
            <a:pPr marL="457200" indent="-457200">
              <a:buFont typeface="+mj-lt"/>
              <a:buAutoNum type="arabicPeriod"/>
            </a:pPr>
            <a:r>
              <a:rPr lang="en-US" b="0" dirty="0"/>
              <a:t>Moving/kicking/holding up legs</a:t>
            </a:r>
          </a:p>
          <a:p>
            <a:pPr marL="457200" indent="-457200">
              <a:buFont typeface="+mj-lt"/>
              <a:buAutoNum type="arabicPeriod"/>
            </a:pPr>
            <a:r>
              <a:rPr lang="en-US" b="0" dirty="0"/>
              <a:t>Holding head up</a:t>
            </a:r>
          </a:p>
          <a:p>
            <a:pPr marL="457200" indent="-457200">
              <a:buFont typeface="+mj-lt"/>
              <a:buAutoNum type="arabicPeriod"/>
            </a:pPr>
            <a:r>
              <a:rPr lang="en-US" b="0" dirty="0"/>
              <a:t>Looking at hands</a:t>
            </a:r>
          </a:p>
        </p:txBody>
      </p:sp>
      <p:sp>
        <p:nvSpPr>
          <p:cNvPr id="5" name="Text Placeholder 2"/>
          <p:cNvSpPr>
            <a:spLocks noGrp="1"/>
          </p:cNvSpPr>
          <p:nvPr>
            <p:ph type="body" sz="quarter" idx="3"/>
          </p:nvPr>
        </p:nvSpPr>
        <p:spPr>
          <a:xfrm>
            <a:off x="4645025" y="1300657"/>
            <a:ext cx="4041775" cy="3413846"/>
          </a:xfrm>
        </p:spPr>
        <p:txBody>
          <a:bodyPr>
            <a:normAutofit/>
          </a:bodyPr>
          <a:lstStyle/>
          <a:p>
            <a:r>
              <a:rPr lang="en-US" dirty="0"/>
              <a:t>Observer 2</a:t>
            </a:r>
          </a:p>
          <a:p>
            <a:pPr marL="457200" indent="-457200">
              <a:buFont typeface="+mj-lt"/>
              <a:buAutoNum type="arabicPeriod"/>
            </a:pPr>
            <a:r>
              <a:rPr lang="en-US" b="0" dirty="0"/>
              <a:t>Sucking thumb</a:t>
            </a:r>
          </a:p>
          <a:p>
            <a:pPr marL="457200" indent="-457200">
              <a:buFont typeface="+mj-lt"/>
              <a:buAutoNum type="arabicPeriod"/>
            </a:pPr>
            <a:r>
              <a:rPr lang="en-US" b="0" dirty="0"/>
              <a:t>Moving/kicking/holding up legs</a:t>
            </a:r>
          </a:p>
          <a:p>
            <a:pPr marL="457200" indent="-457200">
              <a:buFont typeface="+mj-lt"/>
              <a:buAutoNum type="arabicPeriod"/>
            </a:pPr>
            <a:r>
              <a:rPr lang="en-US" b="0" dirty="0"/>
              <a:t>Playing with hands</a:t>
            </a:r>
          </a:p>
          <a:p>
            <a:pPr marL="457200" indent="-457200">
              <a:buFont typeface="+mj-lt"/>
              <a:buAutoNum type="arabicPeriod"/>
            </a:pPr>
            <a:r>
              <a:rPr lang="en-US" b="0" dirty="0"/>
              <a:t>Looking at hands</a:t>
            </a:r>
          </a:p>
          <a:p>
            <a:pPr marL="457200" indent="-457200">
              <a:buFont typeface="+mj-lt"/>
              <a:buAutoNum type="arabicPeriod"/>
            </a:pPr>
            <a:r>
              <a:rPr lang="en-US" b="0" dirty="0"/>
              <a:t>Making noises</a:t>
            </a:r>
          </a:p>
        </p:txBody>
      </p:sp>
      <p:sp>
        <p:nvSpPr>
          <p:cNvPr id="8" name="Content Placeholder 3"/>
          <p:cNvSpPr>
            <a:spLocks noGrp="1"/>
          </p:cNvSpPr>
          <p:nvPr>
            <p:ph sz="quarter" idx="4"/>
          </p:nvPr>
        </p:nvSpPr>
        <p:spPr>
          <a:xfrm>
            <a:off x="296883" y="4714503"/>
            <a:ext cx="8621486" cy="1781300"/>
          </a:xfrm>
        </p:spPr>
        <p:txBody>
          <a:bodyPr/>
          <a:lstStyle/>
          <a:p>
            <a:pPr marL="0" indent="0">
              <a:buNone/>
            </a:pPr>
            <a:r>
              <a:rPr lang="en-US" sz="2800" b="1" dirty="0"/>
              <a:t>Inter-observer Agreement: 93.0%</a:t>
            </a:r>
          </a:p>
          <a:p>
            <a:pPr>
              <a:buAutoNum type="arabicPeriod"/>
            </a:pPr>
            <a:r>
              <a:rPr lang="en-US" dirty="0"/>
              <a:t>Tactile		2. Proprioceptive		3. Vestibular		4. Visual</a:t>
            </a:r>
          </a:p>
          <a:p>
            <a:pPr marL="0" indent="0">
              <a:buNone/>
            </a:pPr>
            <a:r>
              <a:rPr lang="en-US" dirty="0"/>
              <a:t>1. Tactile		2. Proprioceptive		3. Visual			4. Vestibular</a:t>
            </a:r>
          </a:p>
        </p:txBody>
      </p:sp>
    </p:spTree>
    <p:extLst>
      <p:ext uri="{BB962C8B-B14F-4D97-AF65-F5344CB8AC3E}">
        <p14:creationId xmlns:p14="http://schemas.microsoft.com/office/powerpoint/2010/main" val="2240102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p:txBody>
          <a:bodyPr/>
          <a:lstStyle/>
          <a:p>
            <a:r>
              <a:rPr lang="en-US" dirty="0"/>
              <a:t>Before we continue….</a:t>
            </a:r>
          </a:p>
        </p:txBody>
      </p:sp>
    </p:spTree>
    <p:extLst>
      <p:ext uri="{BB962C8B-B14F-4D97-AF65-F5344CB8AC3E}">
        <p14:creationId xmlns:p14="http://schemas.microsoft.com/office/powerpoint/2010/main" val="2346504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Assessment</a:t>
            </a:r>
          </a:p>
        </p:txBody>
      </p:sp>
      <p:sp>
        <p:nvSpPr>
          <p:cNvPr id="3" name="Content Placeholder 2"/>
          <p:cNvSpPr>
            <a:spLocks noGrp="1"/>
          </p:cNvSpPr>
          <p:nvPr>
            <p:ph idx="1"/>
          </p:nvPr>
        </p:nvSpPr>
        <p:spPr>
          <a:xfrm>
            <a:off x="457200" y="1600200"/>
            <a:ext cx="8465406" cy="5017572"/>
          </a:xfrm>
        </p:spPr>
        <p:txBody>
          <a:bodyPr/>
          <a:lstStyle/>
          <a:p>
            <a:pPr marL="0" indent="0">
              <a:buNone/>
            </a:pPr>
            <a:r>
              <a:rPr lang="en-US" dirty="0"/>
              <a:t>For the purposes of illustration in this webinar, we’ll use the </a:t>
            </a:r>
            <a:r>
              <a:rPr lang="en-US" i="1" dirty="0"/>
              <a:t>Communication Matrix for Parents and Professionals </a:t>
            </a:r>
            <a:r>
              <a:rPr lang="en-US" dirty="0"/>
              <a:t> (Rowland, 2013) to illustrate how sensory and communication assessment can—and SHOULD:</a:t>
            </a:r>
          </a:p>
          <a:p>
            <a:pPr marL="514350" indent="-514350">
              <a:buFont typeface="+mj-lt"/>
              <a:buAutoNum type="arabicPeriod"/>
            </a:pPr>
            <a:r>
              <a:rPr lang="en-US" dirty="0"/>
              <a:t>Inform one another (e.g., incorporate learner preferences within </a:t>
            </a:r>
            <a:r>
              <a:rPr lang="en-US" dirty="0" err="1"/>
              <a:t>env</a:t>
            </a:r>
            <a:r>
              <a:rPr lang="en-US" dirty="0"/>
              <a:t>. context, choices, etc.)</a:t>
            </a:r>
          </a:p>
          <a:p>
            <a:pPr marL="514350" indent="-514350">
              <a:buFont typeface="+mj-lt"/>
              <a:buAutoNum type="arabicPeriod"/>
            </a:pPr>
            <a:r>
              <a:rPr lang="en-US" dirty="0"/>
              <a:t>Be utilized for programmatic decision-making</a:t>
            </a:r>
          </a:p>
        </p:txBody>
      </p:sp>
    </p:spTree>
    <p:extLst>
      <p:ext uri="{BB962C8B-B14F-4D97-AF65-F5344CB8AC3E}">
        <p14:creationId xmlns:p14="http://schemas.microsoft.com/office/powerpoint/2010/main" val="321024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Communication Assessment Methods: Function Categories</a:t>
            </a:r>
          </a:p>
        </p:txBody>
      </p:sp>
      <p:pic>
        <p:nvPicPr>
          <p:cNvPr id="10" name="Content Placeholder 4" descr="Communication Matrix logo. For Parents and Professionals.&#10;Handbook: Online Communication Matrix (www.communicationmatrix.or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tretch/>
        </p:blipFill>
        <p:spPr>
          <a:xfrm>
            <a:off x="2786062" y="1424049"/>
            <a:ext cx="3571875" cy="2209800"/>
          </a:xfrm>
          <a:prstGeom prst="rect">
            <a:avLst/>
          </a:prstGeom>
        </p:spPr>
      </p:pic>
      <p:sp>
        <p:nvSpPr>
          <p:cNvPr id="9" name="Text Placeholder 8"/>
          <p:cNvSpPr>
            <a:spLocks noGrp="1"/>
          </p:cNvSpPr>
          <p:nvPr>
            <p:ph type="body" sz="half" idx="4294967295"/>
          </p:nvPr>
        </p:nvSpPr>
        <p:spPr>
          <a:xfrm>
            <a:off x="273132" y="3633849"/>
            <a:ext cx="8870868" cy="3135085"/>
          </a:xfrm>
        </p:spPr>
        <p:txBody>
          <a:bodyPr>
            <a:normAutofit lnSpcReduction="10000"/>
          </a:bodyPr>
          <a:lstStyle/>
          <a:p>
            <a:pPr marL="0" indent="0" algn="ctr">
              <a:buNone/>
            </a:pPr>
            <a:r>
              <a:rPr lang="en-US" sz="3600" u="sng" dirty="0"/>
              <a:t>Over-arching function categories</a:t>
            </a:r>
            <a:r>
              <a:rPr lang="en-US" sz="3600" dirty="0"/>
              <a:t>:</a:t>
            </a:r>
          </a:p>
          <a:p>
            <a:pPr marL="342900" indent="-342900" algn="ctr"/>
            <a:r>
              <a:rPr lang="en-US" sz="3600" dirty="0"/>
              <a:t>Refuse</a:t>
            </a:r>
          </a:p>
          <a:p>
            <a:pPr marL="342900" indent="-342900" algn="ctr"/>
            <a:r>
              <a:rPr lang="en-US" sz="3600" dirty="0"/>
              <a:t>Obtain</a:t>
            </a:r>
          </a:p>
          <a:p>
            <a:pPr marL="342900" indent="-342900" algn="ctr"/>
            <a:r>
              <a:rPr lang="en-US" sz="3600" dirty="0"/>
              <a:t>Social</a:t>
            </a:r>
          </a:p>
          <a:p>
            <a:pPr marL="342900" indent="-342900" algn="ctr"/>
            <a:r>
              <a:rPr lang="en-US" sz="3600" dirty="0"/>
              <a:t>Information</a:t>
            </a:r>
            <a:endParaRPr lang="en-US" sz="2400" dirty="0"/>
          </a:p>
        </p:txBody>
      </p:sp>
    </p:spTree>
    <p:extLst>
      <p:ext uri="{BB962C8B-B14F-4D97-AF65-F5344CB8AC3E}">
        <p14:creationId xmlns:p14="http://schemas.microsoft.com/office/powerpoint/2010/main" val="2542139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362"/>
            <a:ext cx="8229600" cy="1143000"/>
          </a:xfrm>
        </p:spPr>
        <p:txBody>
          <a:bodyPr>
            <a:noAutofit/>
          </a:bodyPr>
          <a:lstStyle/>
          <a:p>
            <a:r>
              <a:rPr lang="en-US" sz="3600" dirty="0"/>
              <a:t>Communication Assessment Methods: Levels of Communication Development</a:t>
            </a:r>
          </a:p>
        </p:txBody>
      </p:sp>
      <p:pic>
        <p:nvPicPr>
          <p:cNvPr id="10" name="Content Placeholder 1" descr="Communication Matrix logo. For Parents and Professionals.&#10;Handbook: Online Communication Matrix (www.communicationmatrix.or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tretch/>
        </p:blipFill>
        <p:spPr>
          <a:xfrm>
            <a:off x="2786062" y="1288763"/>
            <a:ext cx="3571875" cy="2209800"/>
          </a:xfrm>
          <a:prstGeom prst="rect">
            <a:avLst/>
          </a:prstGeom>
        </p:spPr>
      </p:pic>
      <p:sp>
        <p:nvSpPr>
          <p:cNvPr id="9" name="Text Placeholder 2"/>
          <p:cNvSpPr>
            <a:spLocks noGrp="1"/>
          </p:cNvSpPr>
          <p:nvPr>
            <p:ph type="body" sz="half" idx="4294967295"/>
          </p:nvPr>
        </p:nvSpPr>
        <p:spPr>
          <a:xfrm>
            <a:off x="231611" y="3498563"/>
            <a:ext cx="8526462" cy="3487737"/>
          </a:xfrm>
        </p:spPr>
        <p:txBody>
          <a:bodyPr>
            <a:normAutofit/>
          </a:bodyPr>
          <a:lstStyle/>
          <a:p>
            <a:pPr marL="0" indent="0" algn="ctr">
              <a:buNone/>
            </a:pPr>
            <a:r>
              <a:rPr lang="en-US" sz="3200" u="sng" dirty="0"/>
              <a:t>Levels of Communication Development</a:t>
            </a:r>
          </a:p>
          <a:p>
            <a:pPr marL="1371600" lvl="2" indent="-457200">
              <a:buFont typeface="+mj-lt"/>
              <a:buAutoNum type="arabicPeriod"/>
            </a:pPr>
            <a:r>
              <a:rPr lang="en-US" sz="2800" dirty="0"/>
              <a:t>Nonsymbolic, pre-intentional</a:t>
            </a:r>
          </a:p>
          <a:p>
            <a:pPr marL="1371600" lvl="2" indent="-457200">
              <a:buFont typeface="+mj-lt"/>
              <a:buAutoNum type="arabicPeriod"/>
            </a:pPr>
            <a:r>
              <a:rPr lang="en-US" sz="2600" b="1" dirty="0"/>
              <a:t>Intentional behavior</a:t>
            </a:r>
          </a:p>
          <a:p>
            <a:pPr marL="1371600" lvl="2" indent="-457200">
              <a:buFont typeface="+mj-lt"/>
              <a:buAutoNum type="arabicPeriod"/>
            </a:pPr>
            <a:r>
              <a:rPr lang="en-US" sz="2600" b="1" dirty="0"/>
              <a:t>Intentional, unconventional communication</a:t>
            </a:r>
          </a:p>
          <a:p>
            <a:pPr marL="1371600" lvl="2" indent="-457200">
              <a:buFont typeface="+mj-lt"/>
              <a:buAutoNum type="arabicPeriod"/>
            </a:pPr>
            <a:r>
              <a:rPr lang="en-US" sz="2600" dirty="0"/>
              <a:t>Transition to intentional conventionality </a:t>
            </a:r>
            <a:r>
              <a:rPr lang="en-US" sz="3000" dirty="0"/>
              <a:t>(plus 5, 6, and 7</a:t>
            </a:r>
            <a:r>
              <a:rPr lang="mr-IN" sz="3000" dirty="0"/>
              <a:t>…</a:t>
            </a:r>
            <a:r>
              <a:rPr lang="en-US" sz="3000" dirty="0"/>
              <a:t>)</a:t>
            </a:r>
          </a:p>
        </p:txBody>
      </p:sp>
    </p:spTree>
    <p:extLst>
      <p:ext uri="{BB962C8B-B14F-4D97-AF65-F5344CB8AC3E}">
        <p14:creationId xmlns:p14="http://schemas.microsoft.com/office/powerpoint/2010/main" val="4269823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Communication Assessment Methods</a:t>
            </a:r>
            <a:br>
              <a:rPr lang="en-US" dirty="0"/>
            </a:br>
            <a:r>
              <a:rPr lang="en-US" u="sng" dirty="0"/>
              <a:t>Results Profile</a:t>
            </a:r>
            <a:endParaRPr lang="en-US" dirty="0"/>
          </a:p>
        </p:txBody>
      </p:sp>
      <p:pic>
        <p:nvPicPr>
          <p:cNvPr id="3" name="Picture Placeholder 2" descr="Result Profile Matrix."/>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339" y="1417638"/>
            <a:ext cx="7251992" cy="5124162"/>
          </a:xfrm>
        </p:spPr>
      </p:pic>
    </p:spTree>
    <p:extLst>
      <p:ext uri="{BB962C8B-B14F-4D97-AF65-F5344CB8AC3E}">
        <p14:creationId xmlns:p14="http://schemas.microsoft.com/office/powerpoint/2010/main" val="381402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8" y="2876324"/>
            <a:ext cx="8229600" cy="1143000"/>
          </a:xfrm>
        </p:spPr>
        <p:txBody>
          <a:bodyPr>
            <a:normAutofit/>
          </a:bodyPr>
          <a:lstStyle/>
          <a:p>
            <a:r>
              <a:rPr lang="en-US" sz="4800" dirty="0"/>
              <a:t>Two Key Concepts</a:t>
            </a:r>
          </a:p>
        </p:txBody>
      </p:sp>
    </p:spTree>
    <p:extLst>
      <p:ext uri="{BB962C8B-B14F-4D97-AF65-F5344CB8AC3E}">
        <p14:creationId xmlns:p14="http://schemas.microsoft.com/office/powerpoint/2010/main" val="2171678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Preferences to Promote Communication Development</a:t>
            </a:r>
          </a:p>
        </p:txBody>
      </p:sp>
      <p:sp>
        <p:nvSpPr>
          <p:cNvPr id="3" name="Content Placeholder 2"/>
          <p:cNvSpPr>
            <a:spLocks noGrp="1"/>
          </p:cNvSpPr>
          <p:nvPr>
            <p:ph idx="1"/>
          </p:nvPr>
        </p:nvSpPr>
        <p:spPr>
          <a:xfrm>
            <a:off x="457200" y="1921828"/>
            <a:ext cx="8229600" cy="4204335"/>
          </a:xfrm>
        </p:spPr>
        <p:txBody>
          <a:bodyPr>
            <a:normAutofit/>
          </a:bodyPr>
          <a:lstStyle/>
          <a:p>
            <a:pPr algn="ctr">
              <a:buFont typeface="Wingdings 2" charset="0"/>
              <a:buNone/>
            </a:pPr>
            <a:r>
              <a:rPr lang="en-US" sz="3600" b="1" dirty="0">
                <a:ea typeface="ＭＳ Ｐゴシック" charset="0"/>
                <a:cs typeface="ＭＳ Ｐゴシック" charset="0"/>
              </a:rPr>
              <a:t>Listen with your eyes,</a:t>
            </a:r>
          </a:p>
          <a:p>
            <a:pPr algn="ctr">
              <a:buFont typeface="Wingdings 2" charset="0"/>
              <a:buNone/>
            </a:pPr>
            <a:r>
              <a:rPr lang="en-US" sz="3600" b="1" dirty="0">
                <a:ea typeface="ＭＳ Ｐゴシック" charset="0"/>
                <a:cs typeface="ＭＳ Ｐゴシック" charset="0"/>
              </a:rPr>
              <a:t> and hands, and heart….</a:t>
            </a:r>
            <a:endParaRPr lang="en-US" sz="2400" b="1" dirty="0">
              <a:ea typeface="ＭＳ Ｐゴシック" charset="0"/>
              <a:cs typeface="ＭＳ Ｐゴシック" charset="0"/>
            </a:endParaRPr>
          </a:p>
          <a:p>
            <a:pPr algn="ctr">
              <a:spcBef>
                <a:spcPts val="3000"/>
              </a:spcBef>
              <a:buFont typeface="Wingdings 2" charset="0"/>
              <a:buNone/>
            </a:pPr>
            <a:r>
              <a:rPr lang="en-US" sz="3600" b="1" dirty="0">
                <a:ea typeface="ＭＳ Ｐゴシック" charset="0"/>
                <a:cs typeface="ＭＳ Ｐゴシック" charset="0"/>
              </a:rPr>
              <a:t>Talk with more than your mouth….</a:t>
            </a:r>
          </a:p>
          <a:p>
            <a:pPr algn="ctr">
              <a:buFont typeface="Wingdings 2" charset="0"/>
              <a:buNone/>
            </a:pPr>
            <a:r>
              <a:rPr lang="en-US" b="1" dirty="0">
                <a:ea typeface="ＭＳ Ｐゴシック" charset="0"/>
                <a:cs typeface="ＭＳ Ｐゴシック" charset="0"/>
              </a:rPr>
              <a:t>&amp;</a:t>
            </a:r>
          </a:p>
          <a:p>
            <a:pPr algn="ctr">
              <a:buFont typeface="Wingdings 2" charset="0"/>
              <a:buNone/>
            </a:pPr>
            <a:r>
              <a:rPr lang="en-US" sz="3600" b="1" dirty="0">
                <a:ea typeface="ＭＳ Ｐゴシック" charset="0"/>
                <a:cs typeface="ＭＳ Ｐゴシック" charset="0"/>
              </a:rPr>
              <a:t>Keep the learner’s preferences in mind!</a:t>
            </a:r>
          </a:p>
        </p:txBody>
      </p:sp>
    </p:spTree>
    <p:extLst>
      <p:ext uri="{BB962C8B-B14F-4D97-AF65-F5344CB8AC3E}">
        <p14:creationId xmlns:p14="http://schemas.microsoft.com/office/powerpoint/2010/main" val="3832591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Using Preferences to Promote Communication Development (cont. 1)</a:t>
            </a:r>
          </a:p>
        </p:txBody>
      </p:sp>
      <p:sp>
        <p:nvSpPr>
          <p:cNvPr id="3" name="Content Placeholder 2"/>
          <p:cNvSpPr>
            <a:spLocks noGrp="1"/>
          </p:cNvSpPr>
          <p:nvPr>
            <p:ph idx="1"/>
          </p:nvPr>
        </p:nvSpPr>
        <p:spPr>
          <a:xfrm>
            <a:off x="457200" y="1905116"/>
            <a:ext cx="8229600" cy="4221047"/>
          </a:xfrm>
        </p:spPr>
        <p:txBody>
          <a:bodyPr>
            <a:normAutofit/>
          </a:bodyPr>
          <a:lstStyle/>
          <a:p>
            <a:pPr marL="0" indent="0" algn="ctr">
              <a:buNone/>
            </a:pPr>
            <a:r>
              <a:rPr lang="en-US" sz="4000" dirty="0">
                <a:solidFill>
                  <a:srgbClr val="0000FF"/>
                </a:solidFill>
              </a:rPr>
              <a:t>For a learner who experiences </a:t>
            </a:r>
            <a:r>
              <a:rPr lang="en-US" sz="4000" dirty="0" err="1">
                <a:solidFill>
                  <a:srgbClr val="0000FF"/>
                </a:solidFill>
              </a:rPr>
              <a:t>deafblindness</a:t>
            </a:r>
            <a:r>
              <a:rPr lang="en-US" sz="4000" dirty="0">
                <a:solidFill>
                  <a:srgbClr val="0000FF"/>
                </a:solidFill>
              </a:rPr>
              <a:t> and / or multiple, complex disabilities, the way in which she </a:t>
            </a:r>
            <a:r>
              <a:rPr lang="en-US" sz="4000" b="1" i="1" u="sng" dirty="0">
                <a:solidFill>
                  <a:srgbClr val="0000FF"/>
                </a:solidFill>
              </a:rPr>
              <a:t>receives</a:t>
            </a:r>
            <a:r>
              <a:rPr lang="en-US" sz="4000" dirty="0">
                <a:solidFill>
                  <a:srgbClr val="FF0000"/>
                </a:solidFill>
              </a:rPr>
              <a:t> </a:t>
            </a:r>
            <a:r>
              <a:rPr lang="en-US" sz="4000" dirty="0">
                <a:solidFill>
                  <a:srgbClr val="0000FF"/>
                </a:solidFill>
              </a:rPr>
              <a:t>info. might be different from the way she </a:t>
            </a:r>
            <a:r>
              <a:rPr lang="en-US" sz="4000" b="1" i="1" u="sng" dirty="0">
                <a:solidFill>
                  <a:srgbClr val="0000FF"/>
                </a:solidFill>
              </a:rPr>
              <a:t>expresses</a:t>
            </a:r>
            <a:r>
              <a:rPr lang="en-US" sz="4000" dirty="0">
                <a:solidFill>
                  <a:srgbClr val="FF0000"/>
                </a:solidFill>
              </a:rPr>
              <a:t> </a:t>
            </a:r>
            <a:r>
              <a:rPr lang="en-US" sz="4000" dirty="0">
                <a:solidFill>
                  <a:srgbClr val="0000FF"/>
                </a:solidFill>
              </a:rPr>
              <a:t>info. </a:t>
            </a:r>
          </a:p>
        </p:txBody>
      </p:sp>
    </p:spTree>
    <p:extLst>
      <p:ext uri="{BB962C8B-B14F-4D97-AF65-F5344CB8AC3E}">
        <p14:creationId xmlns:p14="http://schemas.microsoft.com/office/powerpoint/2010/main" val="232713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982"/>
            <a:ext cx="8229600" cy="1253366"/>
          </a:xfrm>
        </p:spPr>
        <p:txBody>
          <a:bodyPr>
            <a:normAutofit/>
          </a:bodyPr>
          <a:lstStyle/>
          <a:p>
            <a:r>
              <a:rPr lang="en-US" sz="3600" dirty="0"/>
              <a:t>Using Preferences to Promote Communication Development (cont. 2)</a:t>
            </a:r>
          </a:p>
        </p:txBody>
      </p:sp>
      <p:sp>
        <p:nvSpPr>
          <p:cNvPr id="3" name="Content Placeholder 2"/>
          <p:cNvSpPr>
            <a:spLocks noGrp="1"/>
          </p:cNvSpPr>
          <p:nvPr>
            <p:ph idx="1"/>
          </p:nvPr>
        </p:nvSpPr>
        <p:spPr>
          <a:xfrm>
            <a:off x="457200" y="1370348"/>
            <a:ext cx="8229600" cy="5314270"/>
          </a:xfrm>
        </p:spPr>
        <p:txBody>
          <a:bodyPr>
            <a:normAutofit/>
          </a:bodyPr>
          <a:lstStyle/>
          <a:p>
            <a:pPr marL="0" indent="0" algn="ctr">
              <a:buNone/>
            </a:pPr>
            <a:r>
              <a:rPr lang="en-US" sz="3500" dirty="0">
                <a:solidFill>
                  <a:srgbClr val="0000FF"/>
                </a:solidFill>
              </a:rPr>
              <a:t>Communication begins with nonsymbolic behavior—unintentional </a:t>
            </a:r>
            <a:r>
              <a:rPr lang="en-US" sz="3500" i="1" dirty="0">
                <a:solidFill>
                  <a:srgbClr val="0000FF"/>
                </a:solidFill>
              </a:rPr>
              <a:t>or</a:t>
            </a:r>
            <a:r>
              <a:rPr lang="en-US" sz="3500" dirty="0">
                <a:solidFill>
                  <a:srgbClr val="0000FF"/>
                </a:solidFill>
              </a:rPr>
              <a:t> intentional!</a:t>
            </a:r>
            <a:endParaRPr lang="en-US" dirty="0">
              <a:solidFill>
                <a:srgbClr val="0000FF"/>
              </a:solidFill>
            </a:endParaRPr>
          </a:p>
          <a:p>
            <a:r>
              <a:rPr lang="en-US" sz="3000" dirty="0">
                <a:ea typeface="ＭＳ Ｐゴシック" charset="0"/>
                <a:cs typeface="ＭＳ Ｐゴシック" charset="0"/>
              </a:rPr>
              <a:t>Observe a learner during unstructured time</a:t>
            </a:r>
            <a:endParaRPr lang="en-US" sz="1200" dirty="0">
              <a:solidFill>
                <a:srgbClr val="4F271C"/>
              </a:solidFill>
              <a:ea typeface="ＭＳ Ｐゴシック" charset="0"/>
              <a:cs typeface="ＭＳ Ｐゴシック" charset="0"/>
            </a:endParaRPr>
          </a:p>
          <a:p>
            <a:r>
              <a:rPr lang="en-US" sz="3000" dirty="0">
                <a:solidFill>
                  <a:srgbClr val="000000"/>
                </a:solidFill>
                <a:ea typeface="ＭＳ Ｐゴシック" charset="0"/>
                <a:cs typeface="ＭＳ Ｐゴシック" charset="0"/>
              </a:rPr>
              <a:t>Follow the learner</a:t>
            </a:r>
            <a:r>
              <a:rPr lang="ja-JP" altLang="en-US" sz="3000" dirty="0">
                <a:solidFill>
                  <a:srgbClr val="000000"/>
                </a:solidFill>
                <a:ea typeface="ＭＳ Ｐゴシック" charset="0"/>
                <a:cs typeface="ＭＳ Ｐゴシック" charset="0"/>
              </a:rPr>
              <a:t>’</a:t>
            </a:r>
            <a:r>
              <a:rPr lang="en-US" altLang="ja-JP" sz="3000" dirty="0">
                <a:solidFill>
                  <a:srgbClr val="000000"/>
                </a:solidFill>
                <a:ea typeface="ＭＳ Ｐゴシック" charset="0"/>
                <a:cs typeface="ＭＳ Ｐゴシック" charset="0"/>
              </a:rPr>
              <a:t>s lead</a:t>
            </a:r>
            <a:endParaRPr lang="en-US" sz="1200" dirty="0">
              <a:solidFill>
                <a:srgbClr val="4F271C"/>
              </a:solidFill>
              <a:ea typeface="ＭＳ Ｐゴシック" charset="0"/>
              <a:cs typeface="ＭＳ Ｐゴシック" charset="0"/>
            </a:endParaRPr>
          </a:p>
          <a:p>
            <a:r>
              <a:rPr lang="en-US" sz="3000" dirty="0">
                <a:solidFill>
                  <a:srgbClr val="000000"/>
                </a:solidFill>
                <a:ea typeface="ＭＳ Ｐゴシック" charset="0"/>
                <a:cs typeface="ＭＳ Ｐゴシック" charset="0"/>
              </a:rPr>
              <a:t>Offer items / activities that incorporate features preferred </a:t>
            </a:r>
            <a:r>
              <a:rPr lang="en-US" sz="3000" i="1" dirty="0">
                <a:solidFill>
                  <a:srgbClr val="000000"/>
                </a:solidFill>
                <a:ea typeface="ＭＳ Ｐゴシック" charset="0"/>
                <a:cs typeface="ＭＳ Ｐゴシック" charset="0"/>
              </a:rPr>
              <a:t>by the learner</a:t>
            </a:r>
            <a:endParaRPr lang="en-US" sz="1300" i="1" dirty="0">
              <a:solidFill>
                <a:srgbClr val="000000"/>
              </a:solidFill>
              <a:ea typeface="ＭＳ Ｐゴシック" charset="0"/>
              <a:cs typeface="ＭＳ Ｐゴシック" charset="0"/>
            </a:endParaRPr>
          </a:p>
          <a:p>
            <a:r>
              <a:rPr lang="en-US" sz="3000" dirty="0">
                <a:solidFill>
                  <a:srgbClr val="000000"/>
                </a:solidFill>
                <a:ea typeface="ＭＳ Ｐゴシック" charset="0"/>
                <a:cs typeface="ＭＳ Ｐゴシック" charset="0"/>
              </a:rPr>
              <a:t>Embellish </a:t>
            </a:r>
            <a:r>
              <a:rPr lang="en-US" sz="3000" i="1" dirty="0">
                <a:solidFill>
                  <a:srgbClr val="000000"/>
                </a:solidFill>
                <a:ea typeface="ＭＳ Ｐゴシック" charset="0"/>
                <a:cs typeface="ＭＳ Ｐゴシック" charset="0"/>
              </a:rPr>
              <a:t>potential</a:t>
            </a:r>
            <a:r>
              <a:rPr lang="en-US" sz="3000" dirty="0">
                <a:solidFill>
                  <a:srgbClr val="000000"/>
                </a:solidFill>
                <a:ea typeface="ＭＳ Ｐゴシック" charset="0"/>
                <a:cs typeface="ＭＳ Ｐゴシック" charset="0"/>
              </a:rPr>
              <a:t> communicative signals</a:t>
            </a:r>
            <a:endParaRPr lang="en-US" u="sng" dirty="0">
              <a:ea typeface="ＭＳ Ｐゴシック" charset="0"/>
              <a:cs typeface="ＭＳ Ｐゴシック" charset="0"/>
            </a:endParaRPr>
          </a:p>
          <a:p>
            <a:pPr>
              <a:buFont typeface="Wingdings 2" charset="0"/>
              <a:buNone/>
            </a:pPr>
            <a:r>
              <a:rPr lang="en-US" dirty="0">
                <a:solidFill>
                  <a:srgbClr val="FF6600"/>
                </a:solidFill>
                <a:ea typeface="ＭＳ Ｐゴシック" charset="0"/>
                <a:cs typeface="ＭＳ Ｐゴシック" charset="0"/>
              </a:rPr>
              <a:t>	</a:t>
            </a:r>
            <a:r>
              <a:rPr lang="en-US" u="sng" dirty="0">
                <a:ea typeface="ＭＳ Ｐゴシック" charset="0"/>
                <a:cs typeface="ＭＳ Ｐゴシック" charset="0"/>
              </a:rPr>
              <a:t>OFTEN</a:t>
            </a:r>
            <a:r>
              <a:rPr lang="en-US" dirty="0">
                <a:ea typeface="ＭＳ Ｐゴシック" charset="0"/>
                <a:cs typeface="ＭＳ Ｐゴシック" charset="0"/>
              </a:rPr>
              <a:t>…..</a:t>
            </a:r>
          </a:p>
          <a:p>
            <a:pPr>
              <a:buFont typeface="Wingdings 2" charset="0"/>
              <a:buNone/>
            </a:pPr>
            <a:r>
              <a:rPr lang="en-US" b="1" dirty="0">
                <a:ea typeface="ＭＳ Ｐゴシック" charset="0"/>
                <a:cs typeface="ＭＳ Ｐゴシック" charset="0"/>
              </a:rPr>
              <a:t>	Nonsymbolic skills must be directly taught</a:t>
            </a:r>
          </a:p>
        </p:txBody>
      </p:sp>
    </p:spTree>
    <p:extLst>
      <p:ext uri="{BB962C8B-B14F-4D97-AF65-F5344CB8AC3E}">
        <p14:creationId xmlns:p14="http://schemas.microsoft.com/office/powerpoint/2010/main" val="1352289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dirty="0">
                <a:effectLst>
                  <a:outerShdw blurRad="38100" dist="38100" dir="2700000" algn="tl">
                    <a:srgbClr val="DDDDDD"/>
                  </a:outerShdw>
                </a:effectLst>
                <a:ea typeface="ＭＳ Ｐゴシック" charset="0"/>
                <a:cs typeface="ＭＳ Ｐゴシック" charset="0"/>
              </a:rPr>
              <a:t>Enhancing Partner Sensitivity:</a:t>
            </a:r>
            <a:br>
              <a:rPr lang="en-US" dirty="0">
                <a:effectLst>
                  <a:outerShdw blurRad="38100" dist="38100" dir="2700000" algn="tl">
                    <a:srgbClr val="DDDDDD"/>
                  </a:outerShdw>
                </a:effectLst>
                <a:ea typeface="ＭＳ Ｐゴシック" charset="0"/>
                <a:cs typeface="ＭＳ Ｐゴシック" charset="0"/>
              </a:rPr>
            </a:br>
            <a:r>
              <a:rPr lang="en-US" dirty="0">
                <a:effectLst>
                  <a:outerShdw blurRad="38100" dist="38100" dir="2700000" algn="tl">
                    <a:srgbClr val="DDDDDD"/>
                  </a:outerShdw>
                </a:effectLst>
                <a:ea typeface="ＭＳ Ｐゴシック" charset="0"/>
                <a:cs typeface="ＭＳ Ｐゴシック" charset="0"/>
              </a:rPr>
              <a:t>Key Partner Behaviors</a:t>
            </a:r>
            <a:endParaRPr lang="en-US" dirty="0"/>
          </a:p>
        </p:txBody>
      </p:sp>
      <p:sp>
        <p:nvSpPr>
          <p:cNvPr id="3" name="Content Placeholder 2"/>
          <p:cNvSpPr>
            <a:spLocks noGrp="1"/>
          </p:cNvSpPr>
          <p:nvPr>
            <p:ph idx="1"/>
          </p:nvPr>
        </p:nvSpPr>
        <p:spPr>
          <a:xfrm>
            <a:off x="457200" y="1600200"/>
            <a:ext cx="8686800" cy="4525963"/>
          </a:xfrm>
        </p:spPr>
        <p:txBody>
          <a:bodyPr>
            <a:normAutofit fontScale="92500"/>
          </a:bodyPr>
          <a:lstStyle/>
          <a:p>
            <a:pPr marL="346075" indent="-312738">
              <a:lnSpc>
                <a:spcPct val="150000"/>
              </a:lnSpc>
              <a:buFont typeface="+mj-lt"/>
              <a:buAutoNum type="arabicPeriod"/>
              <a:defRPr/>
            </a:pPr>
            <a:r>
              <a:rPr lang="en-US" dirty="0">
                <a:solidFill>
                  <a:schemeClr val="tx2"/>
                </a:solidFill>
                <a:ea typeface="ＭＳ Ｐゴシック" charset="0"/>
                <a:cs typeface="ＭＳ Ｐゴシック" charset="0"/>
              </a:rPr>
              <a:t> </a:t>
            </a:r>
            <a:r>
              <a:rPr lang="en-US" sz="3300" dirty="0">
                <a:ea typeface="ＭＳ Ｐゴシック" charset="0"/>
                <a:cs typeface="ＭＳ Ｐゴシック" charset="0"/>
              </a:rPr>
              <a:t>Positive </a:t>
            </a:r>
            <a:r>
              <a:rPr lang="en-US" sz="3300" b="1" dirty="0">
                <a:solidFill>
                  <a:srgbClr val="0000FF"/>
                </a:solidFill>
                <a:ea typeface="ＭＳ Ｐゴシック" charset="0"/>
                <a:cs typeface="ＭＳ Ｐゴシック" charset="0"/>
              </a:rPr>
              <a:t>ATTITUDE</a:t>
            </a:r>
          </a:p>
          <a:p>
            <a:pPr marL="346075" indent="-312738">
              <a:lnSpc>
                <a:spcPct val="150000"/>
              </a:lnSpc>
              <a:buFont typeface="+mj-lt"/>
              <a:buAutoNum type="arabicPeriod"/>
              <a:defRPr/>
            </a:pPr>
            <a:r>
              <a:rPr lang="en-US" dirty="0">
                <a:ea typeface="ＭＳ Ｐゴシック" charset="0"/>
                <a:cs typeface="ＭＳ Ｐゴシック" charset="0"/>
              </a:rPr>
              <a:t> </a:t>
            </a:r>
            <a:r>
              <a:rPr lang="en-US" sz="3300" b="1" dirty="0">
                <a:solidFill>
                  <a:srgbClr val="0000FF"/>
                </a:solidFill>
                <a:ea typeface="ＭＳ Ｐゴシック" charset="0"/>
                <a:cs typeface="ＭＳ Ｐゴシック" charset="0"/>
              </a:rPr>
              <a:t>EXPECTATION</a:t>
            </a:r>
            <a:r>
              <a:rPr lang="en-US" sz="3300" b="1" dirty="0">
                <a:ea typeface="ＭＳ Ｐゴシック" charset="0"/>
                <a:cs typeface="ＭＳ Ｐゴシック" charset="0"/>
              </a:rPr>
              <a:t> </a:t>
            </a:r>
            <a:r>
              <a:rPr lang="en-US" sz="3300" dirty="0">
                <a:ea typeface="ＭＳ Ｐゴシック" charset="0"/>
                <a:cs typeface="ＭＳ Ｐゴシック" charset="0"/>
              </a:rPr>
              <a:t>that the learner is communicating</a:t>
            </a:r>
            <a:endParaRPr lang="en-US" sz="1200" dirty="0">
              <a:ea typeface="ＭＳ Ｐゴシック" charset="0"/>
              <a:cs typeface="ＭＳ Ｐゴシック" charset="0"/>
            </a:endParaRPr>
          </a:p>
          <a:p>
            <a:pPr marL="346075" indent="-312738">
              <a:lnSpc>
                <a:spcPct val="110000"/>
              </a:lnSpc>
              <a:spcBef>
                <a:spcPts val="0"/>
              </a:spcBef>
              <a:buFont typeface="Gill Sans MT" charset="0"/>
              <a:buAutoNum type="arabicPeriod"/>
              <a:defRPr/>
            </a:pPr>
            <a:r>
              <a:rPr lang="en-US" sz="3300" dirty="0">
                <a:ea typeface="ＭＳ Ｐゴシック" charset="0"/>
                <a:cs typeface="ＭＳ Ｐゴシック" charset="0"/>
              </a:rPr>
              <a:t> Key response behaviors</a:t>
            </a:r>
          </a:p>
          <a:p>
            <a:pPr marL="346075" indent="-312738">
              <a:lnSpc>
                <a:spcPct val="110000"/>
              </a:lnSpc>
              <a:spcBef>
                <a:spcPts val="0"/>
              </a:spcBef>
              <a:buFont typeface="Wingdings 2" charset="0"/>
              <a:buNone/>
              <a:defRPr/>
            </a:pPr>
            <a:r>
              <a:rPr lang="en-US" dirty="0">
                <a:ea typeface="ＭＳ Ｐゴシック" charset="0"/>
                <a:cs typeface="ＭＳ Ｐゴシック" charset="0"/>
              </a:rPr>
              <a:t>	</a:t>
            </a:r>
            <a:r>
              <a:rPr lang="en-US" sz="3300" dirty="0">
                <a:ea typeface="ＭＳ Ｐゴシック" charset="0"/>
                <a:cs typeface="ＭＳ Ｐゴシック" charset="0"/>
              </a:rPr>
              <a:t>(i.e., </a:t>
            </a:r>
            <a:r>
              <a:rPr lang="en-US" sz="3300" b="1" dirty="0">
                <a:solidFill>
                  <a:srgbClr val="0000FF"/>
                </a:solidFill>
                <a:ea typeface="ＭＳ Ｐゴシック" charset="0"/>
                <a:cs typeface="ＭＳ Ｐゴシック" charset="0"/>
              </a:rPr>
              <a:t>RESPONSIVITY</a:t>
            </a:r>
            <a:r>
              <a:rPr lang="en-US" sz="3300" dirty="0">
                <a:solidFill>
                  <a:srgbClr val="0000FF"/>
                </a:solidFill>
                <a:ea typeface="ＭＳ Ｐゴシック" charset="0"/>
                <a:cs typeface="ＭＳ Ｐゴシック" charset="0"/>
              </a:rPr>
              <a:t> </a:t>
            </a:r>
            <a:r>
              <a:rPr lang="en-US" sz="3300" dirty="0">
                <a:ea typeface="ＭＳ Ｐゴシック" charset="0"/>
                <a:cs typeface="ＭＳ Ｐゴシック" charset="0"/>
              </a:rPr>
              <a:t>to subtle cues from a learner)</a:t>
            </a:r>
          </a:p>
          <a:p>
            <a:pPr marL="446088" indent="-395288">
              <a:lnSpc>
                <a:spcPct val="150000"/>
              </a:lnSpc>
              <a:buFont typeface="Wingdings 2" charset="0"/>
              <a:buNone/>
              <a:defRPr/>
            </a:pPr>
            <a:r>
              <a:rPr lang="en-US" dirty="0"/>
              <a:t>4.	 </a:t>
            </a:r>
            <a:r>
              <a:rPr lang="en-US" b="1" dirty="0">
                <a:solidFill>
                  <a:srgbClr val="0000FF"/>
                </a:solidFill>
              </a:rPr>
              <a:t>ATTUNEMENT</a:t>
            </a:r>
            <a:r>
              <a:rPr lang="en-US" dirty="0">
                <a:solidFill>
                  <a:srgbClr val="0000FF"/>
                </a:solidFill>
              </a:rPr>
              <a:t> </a:t>
            </a:r>
            <a:r>
              <a:rPr lang="en-US" dirty="0"/>
              <a:t>to the learner </a:t>
            </a:r>
            <a:r>
              <a:rPr lang="en-US" sz="2000" dirty="0"/>
              <a:t>(Janssen, Riksen-Walraven, &amp; van Dijk, 2003) </a:t>
            </a:r>
          </a:p>
        </p:txBody>
      </p:sp>
      <p:sp>
        <p:nvSpPr>
          <p:cNvPr id="4" name="Slide Number Placeholder 3"/>
          <p:cNvSpPr>
            <a:spLocks noGrp="1"/>
          </p:cNvSpPr>
          <p:nvPr>
            <p:ph type="sldNum" sz="quarter" idx="12"/>
          </p:nvPr>
        </p:nvSpPr>
        <p:spPr/>
        <p:txBody>
          <a:bodyPr/>
          <a:lstStyle/>
          <a:p>
            <a:fld id="{5F423A68-2B37-4260-BD33-B6B5534C87EA}" type="slidenum">
              <a:rPr lang="en-US" smtClean="0"/>
              <a:pPr/>
              <a:t>53</a:t>
            </a:fld>
            <a:endParaRPr lang="en-US" dirty="0"/>
          </a:p>
        </p:txBody>
      </p:sp>
    </p:spTree>
    <p:extLst>
      <p:ext uri="{BB962C8B-B14F-4D97-AF65-F5344CB8AC3E}">
        <p14:creationId xmlns:p14="http://schemas.microsoft.com/office/powerpoint/2010/main" val="1552437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90" y="0"/>
            <a:ext cx="8976910" cy="1570885"/>
          </a:xfrm>
        </p:spPr>
        <p:txBody>
          <a:bodyPr>
            <a:normAutofit/>
          </a:bodyPr>
          <a:lstStyle/>
          <a:p>
            <a:pPr>
              <a:defRPr/>
            </a:pPr>
            <a:r>
              <a:rPr lang="en-US" dirty="0">
                <a:effectLst>
                  <a:outerShdw blurRad="38100" dist="38100" dir="2700000" algn="tl">
                    <a:srgbClr val="DDDDDD"/>
                  </a:outerShdw>
                </a:effectLst>
                <a:ea typeface="ＭＳ Ｐゴシック" charset="0"/>
                <a:cs typeface="ＭＳ Ｐゴシック" charset="0"/>
              </a:rPr>
              <a:t>Enhancing Partner Sensitivity:</a:t>
            </a:r>
            <a:br>
              <a:rPr lang="en-US" dirty="0">
                <a:effectLst>
                  <a:outerShdw blurRad="38100" dist="38100" dir="2700000" algn="tl">
                    <a:srgbClr val="DDDDDD"/>
                  </a:outerShdw>
                </a:effectLst>
                <a:ea typeface="ＭＳ Ｐゴシック" charset="0"/>
                <a:cs typeface="ＭＳ Ｐゴシック" charset="0"/>
              </a:rPr>
            </a:br>
            <a:r>
              <a:rPr lang="en-US" dirty="0">
                <a:effectLst>
                  <a:outerShdw blurRad="38100" dist="38100" dir="2700000" algn="tl">
                    <a:srgbClr val="DDDDDD"/>
                  </a:outerShdw>
                </a:effectLst>
                <a:ea typeface="ＭＳ Ｐゴシック" charset="0"/>
                <a:cs typeface="ＭＳ Ｐゴシック" charset="0"/>
              </a:rPr>
              <a:t>Key Partner Behaviors (cont.)</a:t>
            </a:r>
            <a:endParaRPr lang="en-US" dirty="0">
              <a:effectLst>
                <a:outerShdw blurRad="38100" dist="38100" dir="2700000" algn="tl">
                  <a:srgbClr val="DDDDDD"/>
                </a:outerShdw>
              </a:effectLst>
              <a:latin typeface="Gill Sans MT" charset="0"/>
              <a:ea typeface="ＭＳ Ｐゴシック" charset="0"/>
              <a:cs typeface="ＭＳ Ｐゴシック" charset="0"/>
            </a:endParaRPr>
          </a:p>
        </p:txBody>
      </p:sp>
      <p:sp>
        <p:nvSpPr>
          <p:cNvPr id="117762" name="Content Placeholder 2"/>
          <p:cNvSpPr>
            <a:spLocks noGrp="1"/>
          </p:cNvSpPr>
          <p:nvPr>
            <p:ph idx="1"/>
          </p:nvPr>
        </p:nvSpPr>
        <p:spPr>
          <a:xfrm>
            <a:off x="384307" y="1570885"/>
            <a:ext cx="8486643" cy="4982315"/>
          </a:xfrm>
        </p:spPr>
        <p:txBody>
          <a:bodyPr>
            <a:normAutofit/>
          </a:bodyPr>
          <a:lstStyle/>
          <a:p>
            <a:pPr eaLnBrk="1" hangingPunct="1">
              <a:buFont typeface="Wingdings 2" charset="0"/>
              <a:buNone/>
            </a:pPr>
            <a:r>
              <a:rPr lang="en-US" sz="3600" dirty="0">
                <a:ea typeface="ＭＳ Ｐゴシック" charset="0"/>
                <a:cs typeface="ＭＳ Ｐゴシック" charset="0"/>
              </a:rPr>
              <a:t>   </a:t>
            </a:r>
            <a:r>
              <a:rPr lang="en-US" sz="3600" u="sng" dirty="0">
                <a:ea typeface="ＭＳ Ｐゴシック" charset="0"/>
                <a:cs typeface="ＭＳ Ｐゴシック" charset="0"/>
              </a:rPr>
              <a:t>Cues to </a:t>
            </a:r>
            <a:r>
              <a:rPr lang="en-US" sz="3600" i="1" u="sng" dirty="0">
                <a:ea typeface="ＭＳ Ｐゴシック" charset="0"/>
                <a:cs typeface="ＭＳ Ｐゴシック" charset="0"/>
              </a:rPr>
              <a:t>POTENTIALLY</a:t>
            </a:r>
            <a:r>
              <a:rPr lang="en-US" sz="3600" u="sng" dirty="0">
                <a:ea typeface="ＭＳ Ｐゴシック" charset="0"/>
                <a:cs typeface="ＭＳ Ｐゴシック" charset="0"/>
              </a:rPr>
              <a:t> Intentional Communication</a:t>
            </a:r>
            <a:r>
              <a:rPr lang="en-US" sz="3600" dirty="0">
                <a:ea typeface="ＭＳ Ｐゴシック" charset="0"/>
                <a:cs typeface="ＭＳ Ｐゴシック" charset="0"/>
              </a:rPr>
              <a:t>:</a:t>
            </a:r>
          </a:p>
          <a:p>
            <a:pPr marL="844550" eaLnBrk="1" hangingPunct="1"/>
            <a:r>
              <a:rPr lang="en-US" b="1" dirty="0">
                <a:solidFill>
                  <a:srgbClr val="0000FF"/>
                </a:solidFill>
                <a:ea typeface="ＭＳ Ｐゴシック" charset="0"/>
                <a:cs typeface="ＭＳ Ｐゴシック" charset="0"/>
              </a:rPr>
              <a:t>Attention SHIFT </a:t>
            </a:r>
            <a:r>
              <a:rPr lang="en-US" dirty="0">
                <a:ea typeface="ＭＳ Ｐゴシック" charset="0"/>
                <a:cs typeface="ＭＳ Ｐゴシック" charset="0"/>
              </a:rPr>
              <a:t>(alternating attention)</a:t>
            </a:r>
            <a:endParaRPr lang="en-US" sz="1100" dirty="0">
              <a:ea typeface="ＭＳ Ｐゴシック" charset="0"/>
              <a:cs typeface="ＭＳ Ｐゴシック" charset="0"/>
            </a:endParaRPr>
          </a:p>
          <a:p>
            <a:pPr marL="844550" eaLnBrk="1" hangingPunct="1"/>
            <a:r>
              <a:rPr lang="en-US" b="1" dirty="0">
                <a:solidFill>
                  <a:srgbClr val="0000FF"/>
                </a:solidFill>
                <a:ea typeface="ＭＳ Ｐゴシック" charset="0"/>
                <a:cs typeface="ＭＳ Ｐゴシック" charset="0"/>
              </a:rPr>
              <a:t>PERSISTENCE</a:t>
            </a:r>
            <a:endParaRPr lang="en-US" sz="1100" b="1" dirty="0">
              <a:solidFill>
                <a:srgbClr val="0000FF"/>
              </a:solidFill>
              <a:ea typeface="ＭＳ Ｐゴシック" charset="0"/>
              <a:cs typeface="ＭＳ Ｐゴシック" charset="0"/>
            </a:endParaRPr>
          </a:p>
          <a:p>
            <a:pPr marL="844550" eaLnBrk="1" hangingPunct="1"/>
            <a:r>
              <a:rPr lang="en-US" dirty="0">
                <a:ea typeface="ＭＳ Ｐゴシック" charset="0"/>
                <a:cs typeface="ＭＳ Ｐゴシック" charset="0"/>
              </a:rPr>
              <a:t>Changing of behavior </a:t>
            </a:r>
            <a:r>
              <a:rPr lang="en-US" b="1" dirty="0">
                <a:ea typeface="ＭＳ Ｐゴシック" charset="0"/>
                <a:cs typeface="ＭＳ Ｐゴシック" charset="0"/>
              </a:rPr>
              <a:t>(</a:t>
            </a:r>
            <a:r>
              <a:rPr lang="en-US" b="1" dirty="0">
                <a:solidFill>
                  <a:srgbClr val="0000FF"/>
                </a:solidFill>
                <a:ea typeface="ＭＳ Ｐゴシック" charset="0"/>
                <a:cs typeface="ＭＳ Ｐゴシック" charset="0"/>
              </a:rPr>
              <a:t>RECASTING</a:t>
            </a:r>
            <a:r>
              <a:rPr lang="en-US" b="1" dirty="0">
                <a:ea typeface="ＭＳ Ｐゴシック" charset="0"/>
                <a:cs typeface="ＭＳ Ｐゴシック" charset="0"/>
              </a:rPr>
              <a:t>)</a:t>
            </a:r>
          </a:p>
          <a:p>
            <a:pPr marL="844550" eaLnBrk="1" hangingPunct="1"/>
            <a:r>
              <a:rPr lang="en-US" b="1" dirty="0">
                <a:solidFill>
                  <a:srgbClr val="0000FF"/>
                </a:solidFill>
                <a:ea typeface="ＭＳ Ｐゴシック" charset="0"/>
                <a:cs typeface="ＭＳ Ｐゴシック" charset="0"/>
              </a:rPr>
              <a:t>TERMINATION </a:t>
            </a:r>
            <a:r>
              <a:rPr lang="en-US" dirty="0">
                <a:ea typeface="ＭＳ Ｐゴシック" charset="0"/>
                <a:cs typeface="ＭＳ Ｐゴシック" charset="0"/>
              </a:rPr>
              <a:t>of behavior, once a change is made (i.e., the goal is achieved)</a:t>
            </a:r>
          </a:p>
        </p:txBody>
      </p:sp>
    </p:spTree>
    <p:extLst>
      <p:ext uri="{BB962C8B-B14F-4D97-AF65-F5344CB8AC3E}">
        <p14:creationId xmlns:p14="http://schemas.microsoft.com/office/powerpoint/2010/main" val="2478208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1417638"/>
          </a:xfrm>
        </p:spPr>
        <p:txBody>
          <a:bodyPr>
            <a:normAutofit fontScale="90000"/>
          </a:bodyPr>
          <a:lstStyle/>
          <a:p>
            <a:pPr algn="ctr" eaLnBrk="1" fontAlgn="auto" hangingPunct="1">
              <a:spcAft>
                <a:spcPts val="0"/>
              </a:spcAft>
              <a:defRPr/>
            </a:pPr>
            <a:r>
              <a:rPr lang="en-US" dirty="0">
                <a:effectLst>
                  <a:outerShdw blurRad="38100" dist="38100" dir="2700000" algn="tl">
                    <a:srgbClr val="DDDDDD"/>
                  </a:outerShdw>
                </a:effectLst>
                <a:ea typeface="ＭＳ Ｐゴシック" pitchFamily="30" charset="-128"/>
                <a:cs typeface="ＭＳ Ｐゴシック" pitchFamily="30" charset="-128"/>
              </a:rPr>
              <a:t>Enhancing Partner Sensitivity: </a:t>
            </a:r>
            <a:br>
              <a:rPr lang="en-US" sz="3600" dirty="0">
                <a:effectLst>
                  <a:outerShdw blurRad="38100" dist="38100" dir="2700000" algn="tl">
                    <a:srgbClr val="DDDDDD"/>
                  </a:outerShdw>
                </a:effectLst>
                <a:ea typeface="ＭＳ Ｐゴシック" pitchFamily="30" charset="-128"/>
                <a:cs typeface="ＭＳ Ｐゴシック" pitchFamily="30" charset="-128"/>
              </a:rPr>
            </a:br>
            <a:r>
              <a:rPr lang="en-US" sz="3600" dirty="0">
                <a:effectLst>
                  <a:outerShdw blurRad="38100" dist="38100" dir="2700000" algn="tl">
                    <a:srgbClr val="DDDDDD"/>
                  </a:outerShdw>
                </a:effectLst>
                <a:ea typeface="ＭＳ Ｐゴシック" pitchFamily="30" charset="-128"/>
                <a:cs typeface="ＭＳ Ｐゴシック" pitchFamily="30" charset="-128"/>
              </a:rPr>
              <a:t>NONSYMBOLIC EXPRESSIVE SIGNAL DICTIONARY</a:t>
            </a:r>
            <a:r>
              <a:rPr lang="en-US" sz="3600" dirty="0">
                <a:solidFill>
                  <a:srgbClr val="1FAECD"/>
                </a:solidFill>
                <a:effectLst>
                  <a:outerShdw blurRad="38100" dist="38100" dir="2700000" algn="tl">
                    <a:srgbClr val="DDDDDD"/>
                  </a:outerShdw>
                </a:effectLst>
                <a:ea typeface="ＭＳ Ｐゴシック" pitchFamily="30" charset="-128"/>
                <a:cs typeface="ＭＳ Ｐゴシック" pitchFamily="30" charset="-128"/>
              </a:rPr>
              <a:t>	</a:t>
            </a:r>
          </a:p>
        </p:txBody>
      </p:sp>
      <p:graphicFrame>
        <p:nvGraphicFramePr>
          <p:cNvPr id="4" name="Content Placeholder 3" descr="Table organizing nonsymbolic expressive signal dictionary."/>
          <p:cNvGraphicFramePr>
            <a:graphicFrameLocks noGrp="1"/>
          </p:cNvGraphicFramePr>
          <p:nvPr>
            <p:ph idx="1"/>
            <p:extLst>
              <p:ext uri="{D42A27DB-BD31-4B8C-83A1-F6EECF244321}">
                <p14:modId xmlns:p14="http://schemas.microsoft.com/office/powerpoint/2010/main" val="1912648051"/>
              </p:ext>
            </p:extLst>
          </p:nvPr>
        </p:nvGraphicFramePr>
        <p:xfrm>
          <a:off x="457200" y="1447800"/>
          <a:ext cx="8305800" cy="5349875"/>
        </p:xfrm>
        <a:graphic>
          <a:graphicData uri="http://schemas.openxmlformats.org/drawingml/2006/table">
            <a:tbl>
              <a:tblPr firstRow="1">
                <a:tableStyleId>{BC89EF96-8CEA-46FF-86C4-4CE0E7609802}</a:tableStyleId>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11146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rgbClr val="000000"/>
                          </a:solidFill>
                          <a:effectLst/>
                          <a:latin typeface="+mn-lt"/>
                        </a:rPr>
                        <a:t>Each time 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rgbClr val="000000"/>
                          </a:solidFill>
                          <a:effectLst/>
                          <a:latin typeface="+mn-lt"/>
                        </a:rPr>
                        <a:t>DOES this…</a:t>
                      </a:r>
                      <a:endParaRPr kumimoji="0" lang="en-US" sz="2000" b="1" i="0" u="none" strike="noStrike" cap="none" normalizeH="0" baseline="0" dirty="0">
                        <a:ln>
                          <a:noFill/>
                        </a:ln>
                        <a:solidFill>
                          <a:srgbClr val="000000"/>
                        </a:solidFill>
                        <a:effectLst/>
                        <a:latin typeface="+mn-lt"/>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rgbClr val="000000"/>
                          </a:solidFill>
                          <a:effectLst/>
                          <a:latin typeface="+mn-lt"/>
                        </a:rPr>
                        <a:t>It will be interpreted to MEAN this…</a:t>
                      </a:r>
                      <a:endParaRPr kumimoji="0" lang="en-US" sz="2000" b="1" i="0" u="none" strike="noStrike" cap="none" normalizeH="0" baseline="0" dirty="0">
                        <a:ln>
                          <a:noFill/>
                        </a:ln>
                        <a:solidFill>
                          <a:srgbClr val="000000"/>
                        </a:solidFill>
                        <a:effectLst/>
                        <a:latin typeface="+mn-lt"/>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rgbClr val="000000"/>
                          </a:solidFill>
                          <a:effectLst/>
                          <a:latin typeface="+mn-lt"/>
                        </a:rPr>
                        <a:t>______</a:t>
                      </a:r>
                      <a:r>
                        <a:rPr kumimoji="0" lang="en-US" altLang="ja-JP" sz="2000" u="none" strike="noStrike" cap="none" normalizeH="0" baseline="0" dirty="0">
                          <a:ln>
                            <a:noFill/>
                          </a:ln>
                          <a:solidFill>
                            <a:srgbClr val="000000"/>
                          </a:solidFill>
                          <a:effectLst/>
                          <a:latin typeface="+mn-lt"/>
                        </a:rPr>
                        <a:t>’</a:t>
                      </a:r>
                      <a:r>
                        <a:rPr kumimoji="0" lang="en-US" sz="2000" u="none" strike="noStrike" cap="none" normalizeH="0" baseline="0" dirty="0">
                          <a:ln>
                            <a:noFill/>
                          </a:ln>
                          <a:solidFill>
                            <a:srgbClr val="000000"/>
                          </a:solidFill>
                          <a:effectLst/>
                          <a:latin typeface="+mn-lt"/>
                        </a:rPr>
                        <a:t>s partner will DO this…</a:t>
                      </a:r>
                      <a:endParaRPr kumimoji="0" lang="en-US" sz="2000" b="1" i="0" u="none" strike="noStrike" cap="none" normalizeH="0" baseline="0" dirty="0">
                        <a:ln>
                          <a:noFill/>
                        </a:ln>
                        <a:solidFill>
                          <a:srgbClr val="000000"/>
                        </a:solidFill>
                        <a:effectLst/>
                        <a:latin typeface="+mn-lt"/>
                        <a:ea typeface="ＭＳ Ｐゴシック" charset="0"/>
                        <a:cs typeface="Times New Roman"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rgbClr val="000000"/>
                          </a:solidFill>
                          <a:effectLst/>
                          <a:latin typeface="+mn-lt"/>
                        </a:rPr>
                        <a:t>______’s partner will SAY this…</a:t>
                      </a:r>
                      <a:endParaRPr kumimoji="0" lang="en-US" sz="2000" b="1" i="0" u="none" strike="noStrike" cap="none" normalizeH="0" baseline="0" dirty="0">
                        <a:ln>
                          <a:noFill/>
                        </a:ln>
                        <a:solidFill>
                          <a:srgbClr val="000000"/>
                        </a:solidFill>
                        <a:effectLst/>
                        <a:latin typeface="+mn-lt"/>
                        <a:ea typeface="ＭＳ Ｐゴシック" charset="0"/>
                        <a:cs typeface="Times New Roman" charset="0"/>
                      </a:endParaRPr>
                    </a:p>
                  </a:txBody>
                  <a:tcPr marL="68580" marR="68580" marT="0" marB="0" horzOverflow="overflow"/>
                </a:tc>
                <a:extLst>
                  <a:ext uri="{0D108BD9-81ED-4DB2-BD59-A6C34878D82A}">
                    <a16:rowId xmlns:a16="http://schemas.microsoft.com/office/drawing/2014/main" val="10000"/>
                  </a:ext>
                </a:extLst>
              </a:tr>
              <a:tr h="423520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solidFill>
                            <a:schemeClr val="tx1"/>
                          </a:solidFill>
                          <a:effectLst/>
                          <a:latin typeface="+mn-lt"/>
                        </a:rPr>
                        <a:t>Christopher kicks his feet when his wheelchair tray is removed</a:t>
                      </a:r>
                      <a:endParaRPr kumimoji="0" lang="en-US" sz="2000" b="0" i="0" u="none" strike="noStrike" cap="none" normalizeH="0" baseline="0" dirty="0">
                        <a:ln>
                          <a:noFill/>
                        </a:ln>
                        <a:solidFill>
                          <a:schemeClr val="tx1"/>
                        </a:solidFill>
                        <a:effectLst/>
                        <a:latin typeface="+mn-lt"/>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rgbClr val="0000FF"/>
                        </a:solidFill>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solidFill>
                            <a:srgbClr val="0000FF"/>
                          </a:solidFill>
                          <a:effectLst/>
                          <a:latin typeface="+mn-lt"/>
                        </a:rPr>
                        <a:t>When Jennifer gets up from her seat, Susan follows her (around the room) with her eyes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2"/>
                        </a:solidFill>
                        <a:effectLst/>
                        <a:latin typeface="+mn-lt"/>
                      </a:endParaRPr>
                    </a:p>
                  </a:txBody>
                  <a:tcPr marT="45730" marB="4573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mn-lt"/>
                        <a:ea typeface="ＭＳ Ｐゴシック" charset="0"/>
                        <a:cs typeface="ＭＳ Ｐゴシック" charset="0"/>
                      </a:endParaRPr>
                    </a:p>
                  </a:txBody>
                  <a:tcPr marT="45730" marB="4573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mn-lt"/>
                        <a:ea typeface="ＭＳ Ｐゴシック" charset="0"/>
                        <a:cs typeface="ＭＳ Ｐゴシック" charset="0"/>
                      </a:endParaRPr>
                    </a:p>
                  </a:txBody>
                  <a:tcPr marT="45730" marB="4573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mn-lt"/>
                        <a:ea typeface="ＭＳ Ｐゴシック" charset="0"/>
                        <a:cs typeface="ＭＳ Ｐゴシック" charset="0"/>
                      </a:endParaRPr>
                    </a:p>
                  </a:txBody>
                  <a:tcPr marT="45730" marB="45730" horzOverflow="overflow"/>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3940072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99" y="274638"/>
            <a:ext cx="8839061" cy="1143000"/>
          </a:xfrm>
        </p:spPr>
        <p:txBody>
          <a:bodyPr>
            <a:normAutofit fontScale="90000"/>
          </a:bodyPr>
          <a:lstStyle/>
          <a:p>
            <a:r>
              <a:rPr lang="en-US" dirty="0">
                <a:effectLst>
                  <a:outerShdw blurRad="38100" dist="38100" dir="2700000" algn="tl">
                    <a:srgbClr val="DDDDDD"/>
                  </a:outerShdw>
                </a:effectLst>
                <a:ea typeface="ＭＳ Ｐゴシック" pitchFamily="30" charset="-128"/>
                <a:cs typeface="ＭＳ Ｐゴシック" pitchFamily="30" charset="-128"/>
              </a:rPr>
              <a:t>Enhancing Partner Sensitivity: </a:t>
            </a:r>
            <a:br>
              <a:rPr lang="en-US" dirty="0">
                <a:effectLst>
                  <a:outerShdw blurRad="38100" dist="38100" dir="2700000" algn="tl">
                    <a:srgbClr val="DDDDDD"/>
                  </a:outerShdw>
                </a:effectLst>
                <a:ea typeface="ＭＳ Ｐゴシック" pitchFamily="30" charset="-128"/>
                <a:cs typeface="ＭＳ Ｐゴシック" pitchFamily="30" charset="-128"/>
              </a:rPr>
            </a:br>
            <a:r>
              <a:rPr lang="en-US" sz="3600" dirty="0">
                <a:effectLst>
                  <a:outerShdw blurRad="38100" dist="38100" dir="2700000" algn="tl">
                    <a:srgbClr val="DDDDDD"/>
                  </a:outerShdw>
                </a:effectLst>
                <a:ea typeface="ＭＳ Ｐゴシック" pitchFamily="30" charset="-128"/>
                <a:cs typeface="ＭＳ Ｐゴシック" pitchFamily="30" charset="-128"/>
              </a:rPr>
              <a:t>NONSYMBOLIC EXPRESSIVE SIGNAL PHOTO / VIDEO</a:t>
            </a:r>
            <a:endParaRPr lang="en-US" sz="3600" dirty="0"/>
          </a:p>
        </p:txBody>
      </p:sp>
      <p:sp>
        <p:nvSpPr>
          <p:cNvPr id="3" name="Content Placeholder 2"/>
          <p:cNvSpPr>
            <a:spLocks noGrp="1"/>
          </p:cNvSpPr>
          <p:nvPr>
            <p:ph idx="1"/>
          </p:nvPr>
        </p:nvSpPr>
        <p:spPr>
          <a:xfrm>
            <a:off x="457200" y="1838270"/>
            <a:ext cx="8229600" cy="4695944"/>
          </a:xfrm>
        </p:spPr>
        <p:txBody>
          <a:bodyPr/>
          <a:lstStyle/>
          <a:p>
            <a:pPr marL="0" indent="0">
              <a:buNone/>
            </a:pPr>
            <a:r>
              <a:rPr lang="en-US" dirty="0"/>
              <a:t>In addition to providing written guidelines for team members (to use to facilitate an early communicator’s further development), </a:t>
            </a:r>
            <a:r>
              <a:rPr lang="en-US" sz="3600" b="1" dirty="0">
                <a:solidFill>
                  <a:srgbClr val="0000FF"/>
                </a:solidFill>
              </a:rPr>
              <a:t>still photographs </a:t>
            </a:r>
            <a:r>
              <a:rPr lang="en-US" sz="3600" dirty="0"/>
              <a:t>and / or </a:t>
            </a:r>
            <a:r>
              <a:rPr lang="en-US" sz="3600" b="1" dirty="0">
                <a:solidFill>
                  <a:srgbClr val="0000FF"/>
                </a:solidFill>
              </a:rPr>
              <a:t>short video clips</a:t>
            </a:r>
            <a:r>
              <a:rPr lang="en-US" sz="3600" dirty="0">
                <a:solidFill>
                  <a:srgbClr val="0000FF"/>
                </a:solidFill>
              </a:rPr>
              <a:t> </a:t>
            </a:r>
            <a:r>
              <a:rPr lang="en-US" dirty="0">
                <a:solidFill>
                  <a:srgbClr val="000000"/>
                </a:solidFill>
              </a:rPr>
              <a:t>should be compiled to illustrate</a:t>
            </a:r>
            <a:r>
              <a:rPr lang="en-US" baseline="0" dirty="0">
                <a:solidFill>
                  <a:srgbClr val="000000"/>
                </a:solidFill>
              </a:rPr>
              <a:t> </a:t>
            </a:r>
            <a:r>
              <a:rPr lang="en-US" dirty="0">
                <a:solidFill>
                  <a:srgbClr val="000000"/>
                </a:solidFill>
              </a:rPr>
              <a:t>the learner’s:</a:t>
            </a:r>
          </a:p>
          <a:p>
            <a:pPr marL="514350" indent="-514350">
              <a:buFont typeface="+mj-lt"/>
              <a:buAutoNum type="arabicPeriod"/>
            </a:pPr>
            <a:r>
              <a:rPr lang="en-US" dirty="0">
                <a:solidFill>
                  <a:srgbClr val="000000"/>
                </a:solidFill>
              </a:rPr>
              <a:t>expressive signals</a:t>
            </a:r>
          </a:p>
          <a:p>
            <a:pPr marL="514350" indent="-514350">
              <a:buFont typeface="+mj-lt"/>
              <a:buAutoNum type="arabicPeriod"/>
            </a:pPr>
            <a:r>
              <a:rPr lang="en-US" dirty="0">
                <a:solidFill>
                  <a:srgbClr val="000000"/>
                </a:solidFill>
              </a:rPr>
              <a:t>preferred objects / activities / positions</a:t>
            </a:r>
          </a:p>
          <a:p>
            <a:pPr marL="514350" indent="-514350">
              <a:buFont typeface="+mj-lt"/>
              <a:buAutoNum type="arabicPeriod"/>
            </a:pPr>
            <a:r>
              <a:rPr lang="en-US" dirty="0">
                <a:solidFill>
                  <a:srgbClr val="000000"/>
                </a:solidFill>
              </a:rPr>
              <a:t>touch cues and object cues used by partners</a:t>
            </a:r>
          </a:p>
        </p:txBody>
      </p:sp>
    </p:spTree>
    <p:extLst>
      <p:ext uri="{BB962C8B-B14F-4D97-AF65-F5344CB8AC3E}">
        <p14:creationId xmlns:p14="http://schemas.microsoft.com/office/powerpoint/2010/main" val="3282766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99" y="274638"/>
            <a:ext cx="8839061" cy="1143000"/>
          </a:xfrm>
        </p:spPr>
        <p:txBody>
          <a:bodyPr>
            <a:normAutofit fontScale="90000"/>
          </a:bodyPr>
          <a:lstStyle/>
          <a:p>
            <a:r>
              <a:rPr lang="en-US" dirty="0">
                <a:effectLst>
                  <a:outerShdw blurRad="38100" dist="38100" dir="2700000" algn="tl">
                    <a:srgbClr val="DDDDDD"/>
                  </a:outerShdw>
                </a:effectLst>
                <a:ea typeface="ＭＳ Ｐゴシック" pitchFamily="30" charset="-128"/>
                <a:cs typeface="ＭＳ Ｐゴシック" pitchFamily="30" charset="-128"/>
              </a:rPr>
              <a:t>Enhancing Partner Sensitivity: </a:t>
            </a:r>
            <a:br>
              <a:rPr lang="en-US" dirty="0">
                <a:effectLst>
                  <a:outerShdw blurRad="38100" dist="38100" dir="2700000" algn="tl">
                    <a:srgbClr val="DDDDDD"/>
                  </a:outerShdw>
                </a:effectLst>
                <a:ea typeface="ＭＳ Ｐゴシック" pitchFamily="30" charset="-128"/>
                <a:cs typeface="ＭＳ Ｐゴシック" pitchFamily="30" charset="-128"/>
              </a:rPr>
            </a:br>
            <a:r>
              <a:rPr lang="en-US" sz="3600" dirty="0">
                <a:effectLst>
                  <a:outerShdw blurRad="38100" dist="38100" dir="2700000" algn="tl">
                    <a:srgbClr val="DDDDDD"/>
                  </a:outerShdw>
                </a:effectLst>
                <a:ea typeface="ＭＳ Ｐゴシック" pitchFamily="30" charset="-128"/>
                <a:cs typeface="ＭＳ Ｐゴシック" pitchFamily="30" charset="-128"/>
              </a:rPr>
              <a:t>NONSYMBOLIC EXPRESSIVE SIGNAL PHOTO / VIDEO (Cont.)</a:t>
            </a:r>
            <a:endParaRPr lang="en-US" sz="3600" dirty="0"/>
          </a:p>
        </p:txBody>
      </p:sp>
      <p:sp>
        <p:nvSpPr>
          <p:cNvPr id="3" name="Content Placeholder 2"/>
          <p:cNvSpPr>
            <a:spLocks noGrp="1"/>
          </p:cNvSpPr>
          <p:nvPr>
            <p:ph idx="1"/>
          </p:nvPr>
        </p:nvSpPr>
        <p:spPr>
          <a:xfrm>
            <a:off x="457200" y="1587597"/>
            <a:ext cx="8565660" cy="5270403"/>
          </a:xfrm>
        </p:spPr>
        <p:txBody>
          <a:bodyPr>
            <a:normAutofit fontScale="92500" lnSpcReduction="10000"/>
          </a:bodyPr>
          <a:lstStyle/>
          <a:p>
            <a:pPr marL="0" indent="0">
              <a:buNone/>
            </a:pPr>
            <a:r>
              <a:rPr lang="en-US" sz="3600" b="1" dirty="0">
                <a:solidFill>
                  <a:srgbClr val="0000FF"/>
                </a:solidFill>
              </a:rPr>
              <a:t>Photographs </a:t>
            </a:r>
            <a:r>
              <a:rPr lang="en-US" sz="3600" dirty="0"/>
              <a:t>and / or </a:t>
            </a:r>
            <a:r>
              <a:rPr lang="en-US" sz="3600" b="1" dirty="0">
                <a:solidFill>
                  <a:srgbClr val="0000FF"/>
                </a:solidFill>
              </a:rPr>
              <a:t>short video clips</a:t>
            </a:r>
            <a:r>
              <a:rPr lang="en-US" sz="3600" dirty="0">
                <a:solidFill>
                  <a:srgbClr val="0000FF"/>
                </a:solidFill>
              </a:rPr>
              <a:t> </a:t>
            </a:r>
            <a:r>
              <a:rPr lang="en-US" sz="3600" dirty="0">
                <a:solidFill>
                  <a:srgbClr val="000000"/>
                </a:solidFill>
              </a:rPr>
              <a:t>should be included to illustrate how the learner expresses:</a:t>
            </a:r>
          </a:p>
          <a:p>
            <a:pPr marL="911225"/>
            <a:r>
              <a:rPr lang="en-US" sz="3600" dirty="0">
                <a:solidFill>
                  <a:srgbClr val="000000"/>
                </a:solidFill>
              </a:rPr>
              <a:t>“I want to move / I’m uncomfortable”</a:t>
            </a:r>
          </a:p>
          <a:p>
            <a:pPr marL="911225"/>
            <a:r>
              <a:rPr lang="en-US" sz="3600" dirty="0">
                <a:solidFill>
                  <a:srgbClr val="000000"/>
                </a:solidFill>
              </a:rPr>
              <a:t>“I’m scared / anxious”</a:t>
            </a:r>
          </a:p>
          <a:p>
            <a:pPr marL="911225"/>
            <a:r>
              <a:rPr lang="en-US" sz="3600" dirty="0">
                <a:solidFill>
                  <a:srgbClr val="000000"/>
                </a:solidFill>
              </a:rPr>
              <a:t>“I’m happy / I feel great!”</a:t>
            </a:r>
          </a:p>
          <a:p>
            <a:pPr marL="911225"/>
            <a:r>
              <a:rPr lang="en-US" sz="3600" dirty="0">
                <a:solidFill>
                  <a:srgbClr val="000000"/>
                </a:solidFill>
              </a:rPr>
              <a:t>“I don’t want / like this!”</a:t>
            </a:r>
          </a:p>
          <a:p>
            <a:pPr marL="911225"/>
            <a:r>
              <a:rPr lang="en-US" sz="3600" dirty="0">
                <a:solidFill>
                  <a:srgbClr val="000000"/>
                </a:solidFill>
              </a:rPr>
              <a:t>“I like / want more”</a:t>
            </a:r>
          </a:p>
          <a:p>
            <a:pPr marL="911225"/>
            <a:r>
              <a:rPr lang="en-US" sz="3600" dirty="0">
                <a:solidFill>
                  <a:srgbClr val="000000"/>
                </a:solidFill>
              </a:rPr>
              <a:t>“Do that again!”</a:t>
            </a:r>
          </a:p>
          <a:p>
            <a:pPr marL="911225"/>
            <a:r>
              <a:rPr lang="en-US" sz="3600" dirty="0">
                <a:solidFill>
                  <a:srgbClr val="000000"/>
                </a:solidFill>
              </a:rPr>
              <a:t>“Hello” or “Good-bye”</a:t>
            </a:r>
          </a:p>
        </p:txBody>
      </p:sp>
    </p:spTree>
    <p:extLst>
      <p:ext uri="{BB962C8B-B14F-4D97-AF65-F5344CB8AC3E}">
        <p14:creationId xmlns:p14="http://schemas.microsoft.com/office/powerpoint/2010/main" val="2267439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pPr algn="ctr"/>
            <a:r>
              <a:rPr lang="en-US" sz="3800" dirty="0">
                <a:effectLst>
                  <a:outerShdw blurRad="38100" dist="38100" dir="2700000" algn="tl">
                    <a:srgbClr val="DDDDDD"/>
                  </a:outerShdw>
                </a:effectLst>
                <a:ea typeface="ＭＳ Ｐゴシック" charset="0"/>
                <a:cs typeface="ＭＳ Ｐゴシック" charset="0"/>
              </a:rPr>
              <a:t>Augment Input to Enhance Comprehension:</a:t>
            </a:r>
            <a:br>
              <a:rPr lang="en-US" sz="3800" dirty="0">
                <a:effectLst>
                  <a:outerShdw blurRad="38100" dist="38100" dir="2700000" algn="tl">
                    <a:srgbClr val="DDDDDD"/>
                  </a:outerShdw>
                </a:effectLst>
                <a:ea typeface="ＭＳ Ｐゴシック" charset="0"/>
                <a:cs typeface="ＭＳ Ｐゴシック" charset="0"/>
              </a:rPr>
            </a:br>
            <a:r>
              <a:rPr lang="en-US" sz="3800" dirty="0">
                <a:effectLst>
                  <a:outerShdw blurRad="38100" dist="38100" dir="2700000" algn="tl">
                    <a:srgbClr val="DDDDDD"/>
                  </a:outerShdw>
                </a:effectLst>
                <a:ea typeface="ＭＳ Ｐゴシック" charset="0"/>
                <a:cs typeface="ＭＳ Ｐゴシック" charset="0"/>
              </a:rPr>
              <a:t>Key Partner Behaviors</a:t>
            </a:r>
            <a:endParaRPr lang="en-US" sz="3800" dirty="0"/>
          </a:p>
        </p:txBody>
      </p:sp>
      <p:sp>
        <p:nvSpPr>
          <p:cNvPr id="3" name="Content Placeholder 2"/>
          <p:cNvSpPr>
            <a:spLocks noGrp="1"/>
          </p:cNvSpPr>
          <p:nvPr>
            <p:ph idx="1"/>
          </p:nvPr>
        </p:nvSpPr>
        <p:spPr/>
        <p:txBody>
          <a:bodyPr>
            <a:normAutofit/>
          </a:bodyPr>
          <a:lstStyle/>
          <a:p>
            <a:pPr marL="363538" indent="-363538">
              <a:spcBef>
                <a:spcPts val="1800"/>
              </a:spcBef>
              <a:buFont typeface="+mj-lt"/>
              <a:buAutoNum type="arabicPeriod"/>
              <a:defRPr/>
            </a:pPr>
            <a:r>
              <a:rPr lang="en-US" dirty="0">
                <a:ea typeface="ＭＳ Ｐゴシック" charset="0"/>
                <a:cs typeface="ＭＳ Ｐゴシック" charset="0"/>
              </a:rPr>
              <a:t>Utilize </a:t>
            </a:r>
            <a:r>
              <a:rPr lang="en-US" b="1" dirty="0">
                <a:solidFill>
                  <a:srgbClr val="0000FF"/>
                </a:solidFill>
                <a:ea typeface="ＭＳ Ｐゴシック" charset="0"/>
                <a:cs typeface="ＭＳ Ｐゴシック" charset="0"/>
              </a:rPr>
              <a:t>MULTIPLE MODES </a:t>
            </a:r>
            <a:r>
              <a:rPr lang="en-US" dirty="0">
                <a:ea typeface="ＭＳ Ｐゴシック" charset="0"/>
                <a:cs typeface="ＭＳ Ｐゴシック" charset="0"/>
              </a:rPr>
              <a:t>of communication</a:t>
            </a:r>
            <a:endParaRPr lang="en-US" sz="1100" b="1" dirty="0">
              <a:solidFill>
                <a:srgbClr val="0000FF"/>
              </a:solidFill>
              <a:ea typeface="ＭＳ Ｐゴシック" charset="0"/>
              <a:cs typeface="ＭＳ Ｐゴシック" charset="0"/>
            </a:endParaRPr>
          </a:p>
          <a:p>
            <a:pPr marL="512763" indent="-512763">
              <a:spcBef>
                <a:spcPts val="1800"/>
              </a:spcBef>
              <a:buFont typeface="+mj-lt"/>
              <a:buAutoNum type="arabicPeriod"/>
              <a:defRPr/>
            </a:pPr>
            <a:r>
              <a:rPr lang="en-US" dirty="0">
                <a:ea typeface="ＭＳ Ｐゴシック" charset="0"/>
                <a:cs typeface="ＭＳ Ｐゴシック" charset="0"/>
              </a:rPr>
              <a:t> </a:t>
            </a:r>
            <a:r>
              <a:rPr lang="en-US" b="1" dirty="0">
                <a:solidFill>
                  <a:srgbClr val="0000FF"/>
                </a:solidFill>
                <a:ea typeface="ＭＳ Ｐゴシック" charset="0"/>
                <a:cs typeface="ＭＳ Ｐゴシック" charset="0"/>
              </a:rPr>
              <a:t>MODEL</a:t>
            </a:r>
            <a:r>
              <a:rPr lang="en-US" dirty="0">
                <a:solidFill>
                  <a:srgbClr val="0000FF"/>
                </a:solidFill>
                <a:ea typeface="ＭＳ Ｐゴシック" charset="0"/>
                <a:cs typeface="ＭＳ Ｐゴシック" charset="0"/>
              </a:rPr>
              <a:t> </a:t>
            </a:r>
            <a:r>
              <a:rPr lang="en-US" dirty="0">
                <a:ea typeface="ＭＳ Ｐゴシック" charset="0"/>
                <a:cs typeface="ＭＳ Ｐゴシック" charset="0"/>
              </a:rPr>
              <a:t>use of </a:t>
            </a:r>
            <a:r>
              <a:rPr lang="en-US" i="1" dirty="0">
                <a:ea typeface="ＭＳ Ｐゴシック" charset="0"/>
                <a:cs typeface="ＭＳ Ｐゴシック" charset="0"/>
              </a:rPr>
              <a:t>the learner’s preferred modes </a:t>
            </a:r>
            <a:r>
              <a:rPr lang="en-US" dirty="0">
                <a:ea typeface="ＭＳ Ｐゴシック" charset="0"/>
                <a:cs typeface="ＭＳ Ｐゴシック" charset="0"/>
              </a:rPr>
              <a:t>of communication</a:t>
            </a:r>
          </a:p>
          <a:p>
            <a:pPr marL="512763" indent="-512763">
              <a:spcBef>
                <a:spcPts val="1800"/>
              </a:spcBef>
              <a:buFont typeface="+mj-lt"/>
              <a:buAutoNum type="arabicPeriod"/>
              <a:defRPr/>
            </a:pPr>
            <a:r>
              <a:rPr lang="en-US" dirty="0">
                <a:ea typeface="ＭＳ Ｐゴシック" charset="0"/>
                <a:cs typeface="ＭＳ Ｐゴシック" charset="0"/>
              </a:rPr>
              <a:t>Utilize </a:t>
            </a:r>
            <a:r>
              <a:rPr lang="en-US" b="1" dirty="0">
                <a:solidFill>
                  <a:srgbClr val="0000FF"/>
                </a:solidFill>
                <a:ea typeface="ＭＳ Ｐゴシック" charset="0"/>
                <a:cs typeface="ＭＳ Ｐゴシック" charset="0"/>
              </a:rPr>
              <a:t>TOUCH</a:t>
            </a:r>
            <a:r>
              <a:rPr lang="en-US" dirty="0">
                <a:solidFill>
                  <a:srgbClr val="0000FF"/>
                </a:solidFill>
                <a:ea typeface="ＭＳ Ｐゴシック" charset="0"/>
                <a:cs typeface="ＭＳ Ｐゴシック" charset="0"/>
              </a:rPr>
              <a:t> </a:t>
            </a:r>
            <a:r>
              <a:rPr lang="en-US" dirty="0">
                <a:ea typeface="ＭＳ Ｐゴシック" charset="0"/>
                <a:cs typeface="ＭＳ Ｐゴシック" charset="0"/>
              </a:rPr>
              <a:t>cues and </a:t>
            </a:r>
            <a:r>
              <a:rPr lang="en-US" b="1" dirty="0">
                <a:solidFill>
                  <a:srgbClr val="0000FF"/>
                </a:solidFill>
                <a:ea typeface="ＭＳ Ｐゴシック" charset="0"/>
                <a:cs typeface="ＭＳ Ｐゴシック" charset="0"/>
              </a:rPr>
              <a:t>OBJECT</a:t>
            </a:r>
            <a:r>
              <a:rPr lang="en-US" dirty="0">
                <a:solidFill>
                  <a:srgbClr val="0000FF"/>
                </a:solidFill>
                <a:ea typeface="ＭＳ Ｐゴシック" charset="0"/>
                <a:cs typeface="ＭＳ Ｐゴシック" charset="0"/>
              </a:rPr>
              <a:t> </a:t>
            </a:r>
            <a:r>
              <a:rPr lang="en-US" dirty="0">
                <a:ea typeface="ＭＳ Ｐゴシック" charset="0"/>
                <a:cs typeface="ＭＳ Ｐゴシック" charset="0"/>
              </a:rPr>
              <a:t>cues   consistently, across team members</a:t>
            </a:r>
            <a:endParaRPr lang="en-US" sz="1200" dirty="0">
              <a:ea typeface="ＭＳ Ｐゴシック" charset="0"/>
              <a:cs typeface="ＭＳ Ｐゴシック" charset="0"/>
            </a:endParaRPr>
          </a:p>
          <a:p>
            <a:pPr marL="363538" indent="-363538">
              <a:spcBef>
                <a:spcPts val="1800"/>
              </a:spcBef>
              <a:buFont typeface="Gill Sans MT" charset="0"/>
              <a:buAutoNum type="arabicPeriod"/>
              <a:defRPr/>
            </a:pPr>
            <a:r>
              <a:rPr lang="en-US" dirty="0"/>
              <a:t>Pair the learner with a </a:t>
            </a:r>
            <a:r>
              <a:rPr lang="en-US" b="1" dirty="0">
                <a:solidFill>
                  <a:srgbClr val="0000FF"/>
                </a:solidFill>
              </a:rPr>
              <a:t>preferred PARTNER</a:t>
            </a:r>
            <a:endParaRPr lang="en-US" sz="2000" b="1" dirty="0">
              <a:solidFill>
                <a:srgbClr val="0000FF"/>
              </a:solidFill>
            </a:endParaRPr>
          </a:p>
        </p:txBody>
      </p:sp>
      <p:sp>
        <p:nvSpPr>
          <p:cNvPr id="4" name="Slide Number Placeholder 3"/>
          <p:cNvSpPr>
            <a:spLocks noGrp="1"/>
          </p:cNvSpPr>
          <p:nvPr>
            <p:ph type="sldNum" sz="quarter" idx="12"/>
          </p:nvPr>
        </p:nvSpPr>
        <p:spPr/>
        <p:txBody>
          <a:bodyPr/>
          <a:lstStyle/>
          <a:p>
            <a:fld id="{5F423A68-2B37-4260-BD33-B6B5534C87EA}" type="slidenum">
              <a:rPr lang="en-US" smtClean="0"/>
              <a:pPr/>
              <a:t>58</a:t>
            </a:fld>
            <a:endParaRPr lang="en-US" dirty="0"/>
          </a:p>
        </p:txBody>
      </p:sp>
    </p:spTree>
    <p:extLst>
      <p:ext uri="{BB962C8B-B14F-4D97-AF65-F5344CB8AC3E}">
        <p14:creationId xmlns:p14="http://schemas.microsoft.com/office/powerpoint/2010/main" val="3531776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274638"/>
            <a:ext cx="9144000" cy="1143000"/>
          </a:xfrm>
        </p:spPr>
        <p:txBody>
          <a:bodyPr>
            <a:normAutofit fontScale="90000"/>
          </a:bodyPr>
          <a:lstStyle/>
          <a:p>
            <a:pPr algn="ctr" eaLnBrk="1" fontAlgn="auto" hangingPunct="1">
              <a:spcAft>
                <a:spcPts val="0"/>
              </a:spcAft>
              <a:defRPr/>
            </a:pPr>
            <a:r>
              <a:rPr lang="en-US" sz="4000" dirty="0">
                <a:solidFill>
                  <a:srgbClr val="000000"/>
                </a:solidFill>
                <a:effectLst>
                  <a:outerShdw blurRad="38100" dist="38100" dir="2700000" algn="tl">
                    <a:srgbClr val="DDDDDD"/>
                  </a:outerShdw>
                </a:effectLst>
                <a:ea typeface="ＭＳ Ｐゴシック" pitchFamily="30" charset="-128"/>
                <a:cs typeface="Lucida Sans Unicode"/>
              </a:rPr>
              <a:t>Augmenting Input: </a:t>
            </a:r>
            <a:br>
              <a:rPr lang="en-US" sz="4000" dirty="0">
                <a:solidFill>
                  <a:srgbClr val="000000"/>
                </a:solidFill>
                <a:effectLst>
                  <a:outerShdw blurRad="38100" dist="38100" dir="2700000" algn="tl">
                    <a:srgbClr val="DDDDDD"/>
                  </a:outerShdw>
                </a:effectLst>
                <a:ea typeface="ＭＳ Ｐゴシック" pitchFamily="30" charset="-128"/>
                <a:cs typeface="Lucida Sans Unicode"/>
              </a:rPr>
            </a:br>
            <a:r>
              <a:rPr lang="en-US" sz="3600" dirty="0">
                <a:solidFill>
                  <a:srgbClr val="000000"/>
                </a:solidFill>
                <a:effectLst>
                  <a:outerShdw blurRad="38100" dist="38100" dir="2700000" algn="tl">
                    <a:srgbClr val="DDDDDD"/>
                  </a:outerShdw>
                </a:effectLst>
                <a:ea typeface="ＭＳ Ｐゴシック" pitchFamily="30" charset="-128"/>
                <a:cs typeface="Lucida Sans Unicode"/>
              </a:rPr>
              <a:t>NONSYMBOLIC RECEPTIVE DICTIONARY ELEMENTS </a:t>
            </a:r>
            <a:r>
              <a:rPr lang="en-US" sz="3900" dirty="0">
                <a:solidFill>
                  <a:srgbClr val="464646"/>
                </a:solidFill>
                <a:effectLst>
                  <a:outerShdw blurRad="38100" dist="38100" dir="2700000" algn="tl">
                    <a:srgbClr val="DDDDDD"/>
                  </a:outerShdw>
                </a:effectLst>
                <a:ea typeface="ＭＳ Ｐゴシック" pitchFamily="30" charset="-128"/>
                <a:cs typeface="ＭＳ Ｐゴシック" pitchFamily="30" charset="-128"/>
              </a:rPr>
              <a:t>	</a:t>
            </a:r>
          </a:p>
        </p:txBody>
      </p:sp>
      <p:graphicFrame>
        <p:nvGraphicFramePr>
          <p:cNvPr id="4" name="Content Placeholder 3" descr="Table organizing nonsymbolic receptive dictionary elements."/>
          <p:cNvGraphicFramePr>
            <a:graphicFrameLocks noGrp="1"/>
          </p:cNvGraphicFramePr>
          <p:nvPr>
            <p:ph idx="1"/>
            <p:extLst>
              <p:ext uri="{D42A27DB-BD31-4B8C-83A1-F6EECF244321}">
                <p14:modId xmlns:p14="http://schemas.microsoft.com/office/powerpoint/2010/main" val="421305089"/>
              </p:ext>
            </p:extLst>
          </p:nvPr>
        </p:nvGraphicFramePr>
        <p:xfrm>
          <a:off x="522748" y="1618904"/>
          <a:ext cx="8153401" cy="4922520"/>
        </p:xfrm>
        <a:graphic>
          <a:graphicData uri="http://schemas.openxmlformats.org/drawingml/2006/table">
            <a:tbl>
              <a:tblPr firstRow="1">
                <a:tableStyleId>{5DA37D80-6434-44D0-A028-1B22A696006F}</a:tableStyleId>
              </a:tblPr>
              <a:tblGrid>
                <a:gridCol w="2209801">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905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rgbClr val="000000"/>
                          </a:solidFill>
                          <a:effectLst/>
                        </a:rPr>
                        <a:t>TOUCH or OBJECT cue</a:t>
                      </a:r>
                      <a:endParaRPr kumimoji="0" lang="en-US" sz="2600" b="1" i="0" u="none" strike="noStrike" cap="none" normalizeH="0" baseline="0" dirty="0">
                        <a:ln>
                          <a:noFill/>
                        </a:ln>
                        <a:solidFill>
                          <a:srgbClr val="000000"/>
                        </a:solidFill>
                        <a:effectLst/>
                        <a:latin typeface="Comic Sans MS"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rgbClr val="000000"/>
                          </a:solidFill>
                          <a:effectLst/>
                        </a:rPr>
                        <a:t>It is used to </a:t>
                      </a:r>
                      <a:r>
                        <a:rPr kumimoji="0" lang="en-US" sz="2600" u="none" strike="noStrike" cap="none" normalizeH="0" baseline="0" dirty="0" err="1">
                          <a:ln>
                            <a:noFill/>
                          </a:ln>
                          <a:solidFill>
                            <a:srgbClr val="000000"/>
                          </a:solidFill>
                          <a:effectLst/>
                        </a:rPr>
                        <a:t>commu</a:t>
                      </a:r>
                      <a:r>
                        <a:rPr kumimoji="0" lang="en-US" sz="2600" u="none" strike="noStrike" cap="none" normalizeH="0" baseline="0" dirty="0">
                          <a:ln>
                            <a:noFill/>
                          </a:ln>
                          <a:solidFill>
                            <a:srgbClr val="000000"/>
                          </a:solidFill>
                          <a:effectLst/>
                        </a:rPr>
                        <a:t>- </a:t>
                      </a:r>
                      <a:r>
                        <a:rPr kumimoji="0" lang="en-US" sz="2600" u="none" strike="noStrike" cap="none" normalizeH="0" baseline="0" dirty="0" err="1">
                          <a:ln>
                            <a:noFill/>
                          </a:ln>
                          <a:solidFill>
                            <a:srgbClr val="000000"/>
                          </a:solidFill>
                          <a:effectLst/>
                        </a:rPr>
                        <a:t>nicate</a:t>
                      </a:r>
                      <a:r>
                        <a:rPr kumimoji="0" lang="en-US" sz="2600" u="none" strike="noStrike" cap="none" normalizeH="0" baseline="0" dirty="0">
                          <a:ln>
                            <a:noFill/>
                          </a:ln>
                          <a:solidFill>
                            <a:srgbClr val="000000"/>
                          </a:solidFill>
                          <a:effectLst/>
                        </a:rPr>
                        <a:t> this MEANING</a:t>
                      </a:r>
                      <a:endParaRPr kumimoji="0" lang="en-US" sz="2600" b="1" i="0" u="none" strike="noStrike" cap="none" normalizeH="0" baseline="0" dirty="0">
                        <a:ln>
                          <a:noFill/>
                        </a:ln>
                        <a:solidFill>
                          <a:srgbClr val="000000"/>
                        </a:solidFill>
                        <a:effectLst/>
                        <a:latin typeface="Comic Sans MS"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rgbClr val="000000"/>
                          </a:solidFill>
                          <a:effectLst/>
                        </a:rPr>
                        <a:t>______</a:t>
                      </a:r>
                      <a:r>
                        <a:rPr kumimoji="0" lang="ja-JP" altLang="en-US" sz="2600" u="none" strike="noStrike" cap="none" normalizeH="0" baseline="0" dirty="0">
                          <a:ln>
                            <a:noFill/>
                          </a:ln>
                          <a:solidFill>
                            <a:srgbClr val="000000"/>
                          </a:solidFill>
                          <a:effectLst/>
                        </a:rPr>
                        <a:t>’</a:t>
                      </a:r>
                      <a:r>
                        <a:rPr kumimoji="0" lang="en-US" sz="2600" u="none" strike="noStrike" cap="none" normalizeH="0" baseline="0" dirty="0">
                          <a:ln>
                            <a:noFill/>
                          </a:ln>
                          <a:solidFill>
                            <a:srgbClr val="000000"/>
                          </a:solidFill>
                          <a:effectLst/>
                        </a:rPr>
                        <a:t>s partner will DO this…</a:t>
                      </a:r>
                      <a:endParaRPr kumimoji="0" lang="en-US" sz="2600" b="1"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a:ln>
                            <a:noFill/>
                          </a:ln>
                          <a:solidFill>
                            <a:srgbClr val="000000"/>
                          </a:solidFill>
                          <a:effectLst/>
                        </a:rPr>
                        <a:t>What is expected from the LEARNER</a:t>
                      </a:r>
                      <a:endParaRPr kumimoji="0" lang="en-US" sz="2600" b="1" i="0" u="none" strike="noStrike" cap="none" normalizeH="0" baseline="0" dirty="0">
                        <a:ln>
                          <a:noFill/>
                        </a:ln>
                        <a:solidFill>
                          <a:srgbClr val="000000"/>
                        </a:solidFill>
                        <a:effectLst/>
                        <a:latin typeface="Comic Sans MS" charset="0"/>
                        <a:ea typeface="ＭＳ Ｐゴシック" charset="0"/>
                        <a:cs typeface="Times New Roman" charset="0"/>
                      </a:endParaRPr>
                    </a:p>
                  </a:txBody>
                  <a:tcPr marL="68580" marR="68580" marT="0" marB="0" horzOverflow="overflow"/>
                </a:tc>
                <a:extLst>
                  <a:ext uri="{0D108BD9-81ED-4DB2-BD59-A6C34878D82A}">
                    <a16:rowId xmlns:a16="http://schemas.microsoft.com/office/drawing/2014/main" val="10000"/>
                  </a:ext>
                </a:extLst>
              </a:tr>
              <a:tr h="2719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rgbClr val="000000"/>
                          </a:solidFill>
                          <a:effectLst/>
                        </a:rPr>
                        <a:t>Tap two times on Susan’s ankle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dirty="0">
                        <a:ln>
                          <a:noFill/>
                        </a:ln>
                        <a:solidFill>
                          <a:schemeClr val="tx2"/>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rgbClr val="0000FF"/>
                          </a:solidFill>
                          <a:effectLst/>
                        </a:rPr>
                        <a:t>Place bicycle handle grip on Christopher’s tray</a:t>
                      </a:r>
                      <a:endParaRPr kumimoji="0" lang="en-US" sz="2400" b="0" i="0" u="none" strike="noStrike" cap="none" normalizeH="0" baseline="0" dirty="0">
                        <a:ln>
                          <a:noFill/>
                        </a:ln>
                        <a:solidFill>
                          <a:srgbClr val="0000FF"/>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2633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Two Key Concepts -  #1</a:t>
            </a:r>
          </a:p>
        </p:txBody>
      </p:sp>
      <p:sp>
        <p:nvSpPr>
          <p:cNvPr id="3" name="Content Placeholder 2"/>
          <p:cNvSpPr>
            <a:spLocks noGrp="1"/>
          </p:cNvSpPr>
          <p:nvPr>
            <p:ph idx="1"/>
          </p:nvPr>
        </p:nvSpPr>
        <p:spPr>
          <a:xfrm>
            <a:off x="457199" y="2732314"/>
            <a:ext cx="8348443" cy="3393849"/>
          </a:xfrm>
        </p:spPr>
        <p:txBody>
          <a:bodyPr>
            <a:normAutofit/>
          </a:bodyPr>
          <a:lstStyle/>
          <a:p>
            <a:pPr marL="0" indent="0" algn="ctr">
              <a:buNone/>
            </a:pPr>
            <a:r>
              <a:rPr lang="en-US" sz="4800" dirty="0">
                <a:solidFill>
                  <a:srgbClr val="0000FF"/>
                </a:solidFill>
              </a:rPr>
              <a:t>Behavior </a:t>
            </a:r>
            <a:r>
              <a:rPr lang="en-US" sz="4800" i="1" dirty="0">
                <a:solidFill>
                  <a:srgbClr val="0000FF"/>
                </a:solidFill>
              </a:rPr>
              <a:t>IS</a:t>
            </a:r>
            <a:r>
              <a:rPr lang="en-US" sz="4800" dirty="0">
                <a:solidFill>
                  <a:srgbClr val="0000FF"/>
                </a:solidFill>
              </a:rPr>
              <a:t> communication!</a:t>
            </a:r>
          </a:p>
        </p:txBody>
      </p:sp>
    </p:spTree>
    <p:extLst>
      <p:ext uri="{BB962C8B-B14F-4D97-AF65-F5344CB8AC3E}">
        <p14:creationId xmlns:p14="http://schemas.microsoft.com/office/powerpoint/2010/main" val="4280607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706562"/>
          </a:xfrm>
        </p:spPr>
        <p:txBody>
          <a:bodyPr>
            <a:normAutofit/>
          </a:bodyPr>
          <a:lstStyle/>
          <a:p>
            <a:pPr algn="ctr" eaLnBrk="1" hangingPunct="1">
              <a:defRPr/>
            </a:pPr>
            <a:r>
              <a:rPr lang="en-US" sz="4000" dirty="0">
                <a:effectLst>
                  <a:outerShdw blurRad="38100" dist="38100" dir="2700000" algn="tl">
                    <a:srgbClr val="DDDDDD"/>
                  </a:outerShdw>
                </a:effectLst>
                <a:ea typeface="ＭＳ Ｐゴシック" charset="0"/>
                <a:cs typeface="ＭＳ Ｐゴシック" charset="0"/>
              </a:rPr>
              <a:t>Key Partner Behaviors:</a:t>
            </a:r>
            <a:br>
              <a:rPr lang="en-US" sz="4000" dirty="0">
                <a:effectLst>
                  <a:outerShdw blurRad="38100" dist="38100" dir="2700000" algn="tl">
                    <a:srgbClr val="DDDDDD"/>
                  </a:outerShdw>
                </a:effectLst>
                <a:ea typeface="ＭＳ Ｐゴシック" charset="0"/>
                <a:cs typeface="ＭＳ Ｐゴシック" charset="0"/>
              </a:rPr>
            </a:br>
            <a:r>
              <a:rPr lang="en-US" sz="4000" dirty="0">
                <a:effectLst>
                  <a:outerShdw blurRad="38100" dist="38100" dir="2700000" algn="tl">
                    <a:srgbClr val="DDDDDD"/>
                  </a:outerShdw>
                </a:effectLst>
                <a:ea typeface="ＭＳ Ｐゴシック" charset="0"/>
                <a:cs typeface="ＭＳ Ｐゴシック" charset="0"/>
              </a:rPr>
              <a:t>Facilitating Communication Development</a:t>
            </a:r>
          </a:p>
        </p:txBody>
      </p:sp>
      <p:sp>
        <p:nvSpPr>
          <p:cNvPr id="119810" name="Content Placeholder 2"/>
          <p:cNvSpPr>
            <a:spLocks noGrp="1"/>
          </p:cNvSpPr>
          <p:nvPr>
            <p:ph idx="1"/>
          </p:nvPr>
        </p:nvSpPr>
        <p:spPr>
          <a:xfrm>
            <a:off x="451143" y="2356328"/>
            <a:ext cx="8419807" cy="4196872"/>
          </a:xfrm>
        </p:spPr>
        <p:txBody>
          <a:bodyPr/>
          <a:lstStyle/>
          <a:p>
            <a:pPr eaLnBrk="1" hangingPunct="1">
              <a:buFont typeface="Wingdings 2" charset="0"/>
              <a:buNone/>
            </a:pPr>
            <a:r>
              <a:rPr lang="en-US" sz="2800" dirty="0">
                <a:solidFill>
                  <a:srgbClr val="4F271C"/>
                </a:solidFill>
                <a:latin typeface="Arial" charset="0"/>
                <a:ea typeface="ＭＳ Ｐゴシック" charset="0"/>
                <a:cs typeface="ＭＳ Ｐゴシック" charset="0"/>
              </a:rPr>
              <a:t>	</a:t>
            </a:r>
            <a:r>
              <a:rPr lang="en-US" sz="3600" dirty="0">
                <a:solidFill>
                  <a:srgbClr val="0000FF"/>
                </a:solidFill>
                <a:ea typeface="ＭＳ Ｐゴシック" charset="0"/>
                <a:cs typeface="ＭＳ Ｐゴシック" charset="0"/>
              </a:rPr>
              <a:t>Partners’ </a:t>
            </a:r>
            <a:r>
              <a:rPr lang="en-US" sz="3600" u="sng" dirty="0">
                <a:solidFill>
                  <a:srgbClr val="0000FF"/>
                </a:solidFill>
                <a:ea typeface="ＭＳ Ｐゴシック" charset="0"/>
                <a:cs typeface="ＭＳ Ｐゴシック" charset="0"/>
              </a:rPr>
              <a:t>consistent</a:t>
            </a:r>
            <a:r>
              <a:rPr lang="en-US" sz="3600" dirty="0">
                <a:solidFill>
                  <a:srgbClr val="0000FF"/>
                </a:solidFill>
                <a:ea typeface="ＭＳ Ｐゴシック" charset="0"/>
                <a:cs typeface="ＭＳ Ｐゴシック" charset="0"/>
              </a:rPr>
              <a:t>, r</a:t>
            </a:r>
            <a:r>
              <a:rPr lang="en-US" altLang="ja-JP" sz="3600" dirty="0">
                <a:solidFill>
                  <a:srgbClr val="0000FF"/>
                </a:solidFill>
                <a:ea typeface="ＭＳ Ｐゴシック" charset="0"/>
                <a:cs typeface="ＭＳ Ｐゴシック" charset="0"/>
              </a:rPr>
              <a:t>epeated interpretations of a learner’s behaviors, over time, will shape communicative intentionality.</a:t>
            </a:r>
            <a:endParaRPr lang="en-US" sz="3600" dirty="0">
              <a:solidFill>
                <a:srgbClr val="0000FF"/>
              </a:solidFill>
              <a:ea typeface="ＭＳ Ｐゴシック" charset="0"/>
              <a:cs typeface="ＭＳ Ｐゴシック" charset="0"/>
            </a:endParaRPr>
          </a:p>
        </p:txBody>
      </p:sp>
    </p:spTree>
    <p:extLst>
      <p:ext uri="{BB962C8B-B14F-4D97-AF65-F5344CB8AC3E}">
        <p14:creationId xmlns:p14="http://schemas.microsoft.com/office/powerpoint/2010/main" val="2725471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6654"/>
          </a:xfrm>
        </p:spPr>
        <p:txBody>
          <a:bodyPr>
            <a:normAutofit/>
          </a:bodyPr>
          <a:lstStyle/>
          <a:p>
            <a:r>
              <a:rPr lang="en-US" sz="4800" dirty="0"/>
              <a:t>SUMMARY</a:t>
            </a:r>
          </a:p>
        </p:txBody>
      </p:sp>
      <p:sp>
        <p:nvSpPr>
          <p:cNvPr id="3" name="Content Placeholder 2"/>
          <p:cNvSpPr>
            <a:spLocks noGrp="1"/>
          </p:cNvSpPr>
          <p:nvPr>
            <p:ph idx="1"/>
          </p:nvPr>
        </p:nvSpPr>
        <p:spPr>
          <a:xfrm>
            <a:off x="457200" y="1236654"/>
            <a:ext cx="8229600" cy="5364406"/>
          </a:xfrm>
        </p:spPr>
        <p:txBody>
          <a:bodyPr>
            <a:normAutofit/>
          </a:bodyPr>
          <a:lstStyle/>
          <a:p>
            <a:pPr marL="0" indent="0">
              <a:buNone/>
            </a:pPr>
            <a:r>
              <a:rPr lang="en-US" b="1" u="sng" dirty="0">
                <a:solidFill>
                  <a:srgbClr val="0000FF"/>
                </a:solidFill>
              </a:rPr>
              <a:t>To MAXIMIZE the effective of communication programming</a:t>
            </a:r>
            <a:r>
              <a:rPr lang="mr-IN" b="1" dirty="0">
                <a:solidFill>
                  <a:srgbClr val="0000FF"/>
                </a:solidFill>
              </a:rPr>
              <a:t>…</a:t>
            </a:r>
            <a:r>
              <a:rPr lang="en-US" b="1" dirty="0">
                <a:solidFill>
                  <a:srgbClr val="0000FF"/>
                </a:solidFill>
              </a:rPr>
              <a:t>.</a:t>
            </a:r>
          </a:p>
          <a:p>
            <a:pPr marL="514350" indent="-514350">
              <a:buFont typeface="+mj-lt"/>
              <a:buAutoNum type="arabicPeriod"/>
            </a:pPr>
            <a:r>
              <a:rPr lang="en-US" sz="2800" dirty="0">
                <a:solidFill>
                  <a:srgbClr val="000000"/>
                </a:solidFill>
              </a:rPr>
              <a:t>Arrange interactions with activities, objects, and / or people who are </a:t>
            </a:r>
            <a:r>
              <a:rPr lang="en-US" sz="2800" b="1" i="1" dirty="0">
                <a:solidFill>
                  <a:srgbClr val="000000"/>
                </a:solidFill>
              </a:rPr>
              <a:t>highly preferred by the learner</a:t>
            </a:r>
            <a:endParaRPr lang="en-US" sz="900" b="1" i="1" dirty="0">
              <a:solidFill>
                <a:srgbClr val="000000"/>
              </a:solidFill>
            </a:endParaRPr>
          </a:p>
          <a:p>
            <a:pPr marL="514350" indent="-514350">
              <a:buFont typeface="+mj-lt"/>
              <a:buAutoNum type="arabicPeriod"/>
            </a:pPr>
            <a:r>
              <a:rPr lang="en-US" sz="2800" dirty="0">
                <a:solidFill>
                  <a:srgbClr val="000000"/>
                </a:solidFill>
              </a:rPr>
              <a:t>Involve </a:t>
            </a:r>
            <a:r>
              <a:rPr lang="en-US" sz="2800" b="1" i="1" dirty="0">
                <a:solidFill>
                  <a:srgbClr val="000000"/>
                </a:solidFill>
              </a:rPr>
              <a:t>highly responsive</a:t>
            </a:r>
            <a:r>
              <a:rPr lang="en-US" sz="2800" dirty="0">
                <a:solidFill>
                  <a:srgbClr val="000000"/>
                </a:solidFill>
              </a:rPr>
              <a:t> adults and peers</a:t>
            </a:r>
            <a:endParaRPr lang="en-US" sz="900" dirty="0">
              <a:solidFill>
                <a:srgbClr val="000000"/>
              </a:solidFill>
            </a:endParaRPr>
          </a:p>
          <a:p>
            <a:pPr marL="514350" indent="-514350">
              <a:buFont typeface="+mj-lt"/>
              <a:buAutoNum type="arabicPeriod"/>
            </a:pPr>
            <a:r>
              <a:rPr lang="en-US" sz="2800" dirty="0">
                <a:solidFill>
                  <a:srgbClr val="000000"/>
                </a:solidFill>
              </a:rPr>
              <a:t>Incorporate experiences that involve </a:t>
            </a:r>
            <a:r>
              <a:rPr lang="en-US" sz="2800" b="1" i="1" dirty="0">
                <a:solidFill>
                  <a:srgbClr val="000000"/>
                </a:solidFill>
              </a:rPr>
              <a:t>movement</a:t>
            </a:r>
            <a:r>
              <a:rPr lang="en-US" sz="2800" dirty="0">
                <a:solidFill>
                  <a:srgbClr val="000000"/>
                </a:solidFill>
              </a:rPr>
              <a:t> and </a:t>
            </a:r>
            <a:r>
              <a:rPr lang="en-US" sz="2800" b="1" i="1" dirty="0">
                <a:solidFill>
                  <a:srgbClr val="000000"/>
                </a:solidFill>
              </a:rPr>
              <a:t>action</a:t>
            </a:r>
            <a:endParaRPr lang="en-US" sz="900" b="1" i="1" dirty="0">
              <a:solidFill>
                <a:srgbClr val="000000"/>
              </a:solidFill>
            </a:endParaRPr>
          </a:p>
          <a:p>
            <a:pPr marL="514350" indent="-514350">
              <a:buFont typeface="+mj-lt"/>
              <a:buAutoNum type="arabicPeriod"/>
            </a:pPr>
            <a:r>
              <a:rPr lang="en-US" sz="2800" dirty="0">
                <a:solidFill>
                  <a:srgbClr val="000000"/>
                </a:solidFill>
              </a:rPr>
              <a:t>Utilize </a:t>
            </a:r>
            <a:r>
              <a:rPr lang="en-US" sz="2800" b="1" i="1" dirty="0">
                <a:solidFill>
                  <a:srgbClr val="000000"/>
                </a:solidFill>
              </a:rPr>
              <a:t>multi-sensory </a:t>
            </a:r>
            <a:r>
              <a:rPr lang="en-US" sz="2800" dirty="0">
                <a:solidFill>
                  <a:srgbClr val="000000"/>
                </a:solidFill>
              </a:rPr>
              <a:t>exploration</a:t>
            </a:r>
            <a:r>
              <a:rPr lang="en-US" sz="2800" b="1" i="1" dirty="0">
                <a:solidFill>
                  <a:srgbClr val="000000"/>
                </a:solidFill>
              </a:rPr>
              <a:t> </a:t>
            </a:r>
            <a:r>
              <a:rPr lang="en-US" sz="2800" dirty="0">
                <a:solidFill>
                  <a:srgbClr val="000000"/>
                </a:solidFill>
              </a:rPr>
              <a:t>in interactions, including </a:t>
            </a:r>
            <a:r>
              <a:rPr lang="en-US" sz="2800" b="1" i="1" dirty="0">
                <a:solidFill>
                  <a:srgbClr val="000000"/>
                </a:solidFill>
              </a:rPr>
              <a:t>touch</a:t>
            </a:r>
            <a:endParaRPr lang="en-US" sz="900" dirty="0">
              <a:solidFill>
                <a:srgbClr val="000000"/>
              </a:solidFill>
            </a:endParaRPr>
          </a:p>
          <a:p>
            <a:pPr marL="514350" indent="-514350">
              <a:buFont typeface="+mj-lt"/>
              <a:buAutoNum type="arabicPeriod"/>
            </a:pPr>
            <a:r>
              <a:rPr lang="en-US" sz="2800" dirty="0">
                <a:solidFill>
                  <a:srgbClr val="000000"/>
                </a:solidFill>
              </a:rPr>
              <a:t>Implement </a:t>
            </a:r>
            <a:r>
              <a:rPr lang="en-US" sz="2800" b="1" i="1" dirty="0">
                <a:solidFill>
                  <a:srgbClr val="000000"/>
                </a:solidFill>
              </a:rPr>
              <a:t>routines</a:t>
            </a:r>
            <a:r>
              <a:rPr lang="en-US" sz="2800" dirty="0">
                <a:solidFill>
                  <a:srgbClr val="000000"/>
                </a:solidFill>
              </a:rPr>
              <a:t> regularly and consistently</a:t>
            </a:r>
          </a:p>
        </p:txBody>
      </p:sp>
    </p:spTree>
    <p:extLst>
      <p:ext uri="{BB962C8B-B14F-4D97-AF65-F5344CB8AC3E}">
        <p14:creationId xmlns:p14="http://schemas.microsoft.com/office/powerpoint/2010/main" val="925513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6654"/>
          </a:xfrm>
        </p:spPr>
        <p:txBody>
          <a:bodyPr>
            <a:normAutofit/>
          </a:bodyPr>
          <a:lstStyle/>
          <a:p>
            <a:r>
              <a:rPr lang="en-US" sz="4800" dirty="0"/>
              <a:t>SUMMARY (cont.)</a:t>
            </a:r>
          </a:p>
        </p:txBody>
      </p:sp>
      <p:sp>
        <p:nvSpPr>
          <p:cNvPr id="3" name="Content Placeholder 2"/>
          <p:cNvSpPr>
            <a:spLocks noGrp="1"/>
          </p:cNvSpPr>
          <p:nvPr>
            <p:ph idx="1"/>
          </p:nvPr>
        </p:nvSpPr>
        <p:spPr>
          <a:xfrm>
            <a:off x="457200" y="1236654"/>
            <a:ext cx="8229600" cy="5364406"/>
          </a:xfrm>
        </p:spPr>
        <p:txBody>
          <a:bodyPr>
            <a:normAutofit/>
          </a:bodyPr>
          <a:lstStyle/>
          <a:p>
            <a:pPr marL="0" indent="0">
              <a:buNone/>
            </a:pPr>
            <a:r>
              <a:rPr lang="en-US" b="1" u="sng" dirty="0">
                <a:solidFill>
                  <a:srgbClr val="0000FF"/>
                </a:solidFill>
              </a:rPr>
              <a:t>To MAXIMIZE the effective of communication programming</a:t>
            </a:r>
            <a:r>
              <a:rPr lang="en-US" b="1" dirty="0">
                <a:solidFill>
                  <a:srgbClr val="0000FF"/>
                </a:solidFill>
              </a:rPr>
              <a:t>, seek out the following info.:</a:t>
            </a:r>
          </a:p>
          <a:p>
            <a:pPr marL="514350" indent="-514350">
              <a:buFont typeface="+mj-lt"/>
              <a:buAutoNum type="arabicPeriod"/>
            </a:pPr>
            <a:r>
              <a:rPr lang="en-US" sz="2800" dirty="0">
                <a:solidFill>
                  <a:srgbClr val="000000"/>
                </a:solidFill>
              </a:rPr>
              <a:t>How does the learner want / like to be greeted?</a:t>
            </a:r>
            <a:endParaRPr lang="en-US" sz="900" b="1" i="1" dirty="0">
              <a:solidFill>
                <a:srgbClr val="000000"/>
              </a:solidFill>
            </a:endParaRPr>
          </a:p>
          <a:p>
            <a:pPr marL="514350" indent="-514350">
              <a:buFont typeface="+mj-lt"/>
              <a:buAutoNum type="arabicPeriod"/>
            </a:pPr>
            <a:r>
              <a:rPr lang="en-US" sz="2800" dirty="0">
                <a:solidFill>
                  <a:srgbClr val="000000"/>
                </a:solidFill>
              </a:rPr>
              <a:t>In what way can </a:t>
            </a:r>
            <a:r>
              <a:rPr lang="en-US" sz="2800" i="1" dirty="0">
                <a:solidFill>
                  <a:srgbClr val="000000"/>
                </a:solidFill>
              </a:rPr>
              <a:t>each partner</a:t>
            </a:r>
            <a:r>
              <a:rPr lang="en-US" sz="2800" dirty="0">
                <a:solidFill>
                  <a:srgbClr val="000000"/>
                </a:solidFill>
              </a:rPr>
              <a:t> identify herself to the learner?  (i.e., personal identifier)</a:t>
            </a:r>
            <a:endParaRPr lang="en-US" sz="900" dirty="0">
              <a:solidFill>
                <a:srgbClr val="000000"/>
              </a:solidFill>
            </a:endParaRPr>
          </a:p>
          <a:p>
            <a:pPr marL="514350" indent="-514350">
              <a:buFont typeface="+mj-lt"/>
              <a:buAutoNum type="arabicPeriod"/>
            </a:pPr>
            <a:r>
              <a:rPr lang="en-US" sz="2800" dirty="0">
                <a:solidFill>
                  <a:srgbClr val="000000"/>
                </a:solidFill>
              </a:rPr>
              <a:t>How much time does the learner need to show his preference / respond?</a:t>
            </a:r>
            <a:endParaRPr lang="en-US" sz="900" b="1" i="1" dirty="0">
              <a:solidFill>
                <a:srgbClr val="000000"/>
              </a:solidFill>
            </a:endParaRPr>
          </a:p>
          <a:p>
            <a:pPr marL="514350" indent="-514350">
              <a:buFont typeface="+mj-lt"/>
              <a:buAutoNum type="arabicPeriod"/>
            </a:pPr>
            <a:r>
              <a:rPr lang="en-US" sz="2800" dirty="0">
                <a:solidFill>
                  <a:srgbClr val="000000"/>
                </a:solidFill>
              </a:rPr>
              <a:t>What sensory inputs—BOTH type </a:t>
            </a:r>
            <a:r>
              <a:rPr lang="en-US" sz="2800" i="1" dirty="0">
                <a:solidFill>
                  <a:srgbClr val="000000"/>
                </a:solidFill>
              </a:rPr>
              <a:t>and</a:t>
            </a:r>
            <a:r>
              <a:rPr lang="en-US" sz="2800" dirty="0">
                <a:solidFill>
                  <a:srgbClr val="000000"/>
                </a:solidFill>
              </a:rPr>
              <a:t> features—does the learner most prefer?</a:t>
            </a:r>
            <a:endParaRPr lang="en-US" sz="900" dirty="0">
              <a:solidFill>
                <a:srgbClr val="000000"/>
              </a:solidFill>
            </a:endParaRPr>
          </a:p>
          <a:p>
            <a:pPr marL="514350" indent="-514350">
              <a:buFont typeface="+mj-lt"/>
              <a:buAutoNum type="arabicPeriod"/>
            </a:pPr>
            <a:r>
              <a:rPr lang="en-US" sz="2800" dirty="0">
                <a:solidFill>
                  <a:srgbClr val="000000"/>
                </a:solidFill>
              </a:rPr>
              <a:t>What are the specific parameters of the learner’s vision, hearing, and motor abilities? </a:t>
            </a:r>
          </a:p>
        </p:txBody>
      </p:sp>
    </p:spTree>
    <p:extLst>
      <p:ext uri="{BB962C8B-B14F-4D97-AF65-F5344CB8AC3E}">
        <p14:creationId xmlns:p14="http://schemas.microsoft.com/office/powerpoint/2010/main" val="400879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a:t>
            </a:r>
            <a:r>
              <a:rPr lang="mr-IN" dirty="0"/>
              <a:t>–</a:t>
            </a:r>
            <a:r>
              <a:rPr lang="en-US" dirty="0"/>
              <a:t> Personal Identifier</a:t>
            </a:r>
          </a:p>
        </p:txBody>
      </p:sp>
      <p:pic>
        <p:nvPicPr>
          <p:cNvPr id="8" name="Content Placeholder 7" descr="Child touching bracelet on woman's arm."/>
          <p:cNvPicPr>
            <a:picLocks noGrp="1" noChangeAspect="1"/>
          </p:cNvPicPr>
          <p:nvPr>
            <p:ph idx="1"/>
          </p:nvPr>
        </p:nvPicPr>
        <p:blipFill>
          <a:blip r:embed="rId2">
            <a:extLst>
              <a:ext uri="{28A0092B-C50C-407E-A947-70E740481C1C}">
                <a14:useLocalDpi xmlns:a14="http://schemas.microsoft.com/office/drawing/2010/main" val="0"/>
              </a:ext>
            </a:extLst>
          </a:blip>
          <a:srcRect l="3790" r="3790"/>
          <a:stretch>
            <a:fillRect/>
          </a:stretch>
        </p:blipFill>
        <p:spPr/>
      </p:pic>
    </p:spTree>
    <p:extLst>
      <p:ext uri="{BB962C8B-B14F-4D97-AF65-F5344CB8AC3E}">
        <p14:creationId xmlns:p14="http://schemas.microsoft.com/office/powerpoint/2010/main" val="2741275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4"/>
          <p:cNvSpPr>
            <a:spLocks noGrp="1"/>
          </p:cNvSpPr>
          <p:nvPr>
            <p:ph type="title"/>
          </p:nvPr>
        </p:nvSpPr>
        <p:spPr>
          <a:xfrm>
            <a:off x="457200" y="-116981"/>
            <a:ext cx="8229600" cy="1219943"/>
          </a:xfrm>
        </p:spPr>
        <p:txBody>
          <a:bodyPr lIns="0" rIns="0" bIns="0" anchor="b">
            <a:normAutofit/>
          </a:bodyPr>
          <a:lstStyle/>
          <a:p>
            <a:pPr eaLnBrk="1" hangingPunct="1"/>
            <a:r>
              <a:rPr lang="en-US" sz="4800" dirty="0"/>
              <a:t>THANK YOU!</a:t>
            </a:r>
          </a:p>
        </p:txBody>
      </p:sp>
      <p:sp>
        <p:nvSpPr>
          <p:cNvPr id="191490" name="Rectangle 7"/>
          <p:cNvSpPr>
            <a:spLocks noGrp="1"/>
          </p:cNvSpPr>
          <p:nvPr>
            <p:ph idx="1"/>
          </p:nvPr>
        </p:nvSpPr>
        <p:spPr>
          <a:xfrm>
            <a:off x="457200" y="1417638"/>
            <a:ext cx="8229600" cy="4906962"/>
          </a:xfrm>
        </p:spPr>
        <p:txBody>
          <a:bodyPr>
            <a:normAutofit/>
          </a:bodyPr>
          <a:lstStyle/>
          <a:p>
            <a:pPr marL="0" indent="0" algn="ctr">
              <a:lnSpc>
                <a:spcPct val="80000"/>
              </a:lnSpc>
              <a:buNone/>
            </a:pPr>
            <a:r>
              <a:rPr lang="en-US" sz="3600" dirty="0"/>
              <a:t>Please don’t hesitate to contact us, </a:t>
            </a:r>
          </a:p>
          <a:p>
            <a:pPr marL="0" indent="0" algn="ctr">
              <a:lnSpc>
                <a:spcPct val="80000"/>
              </a:lnSpc>
              <a:buNone/>
            </a:pPr>
            <a:r>
              <a:rPr lang="en-US" sz="3600" dirty="0"/>
              <a:t>if you have questions or comments.</a:t>
            </a:r>
          </a:p>
          <a:p>
            <a:pPr marL="1128713">
              <a:lnSpc>
                <a:spcPct val="80000"/>
              </a:lnSpc>
              <a:spcBef>
                <a:spcPts val="2400"/>
              </a:spcBef>
            </a:pPr>
            <a:r>
              <a:rPr lang="en-US" sz="3600" dirty="0"/>
              <a:t>Susan M. Bashinski, </a:t>
            </a:r>
            <a:r>
              <a:rPr lang="en-US" sz="3600" dirty="0" err="1"/>
              <a:t>Ed.D</a:t>
            </a:r>
            <a:r>
              <a:rPr lang="en-US" sz="3600" dirty="0"/>
              <a:t>.</a:t>
            </a:r>
          </a:p>
          <a:p>
            <a:pPr marL="1128713">
              <a:lnSpc>
                <a:spcPct val="80000"/>
              </a:lnSpc>
              <a:buNone/>
            </a:pPr>
            <a:r>
              <a:rPr lang="en-US" sz="3600" dirty="0">
                <a:solidFill>
                  <a:srgbClr val="FF0000"/>
                </a:solidFill>
                <a:latin typeface="Calibri" pitchFamily="34" charset="0"/>
              </a:rPr>
              <a:t>	</a:t>
            </a:r>
            <a:r>
              <a:rPr lang="en-US" sz="3600" u="sng" dirty="0">
                <a:solidFill>
                  <a:srgbClr val="FF0000"/>
                </a:solidFill>
                <a:latin typeface="Calibri" pitchFamily="34" charset="0"/>
                <a:hlinkClick r:id="rId2"/>
              </a:rPr>
              <a:t>sbashinski@missouriwestern.edu</a:t>
            </a:r>
            <a:r>
              <a:rPr lang="en-US" sz="3600" u="sng" dirty="0">
                <a:solidFill>
                  <a:srgbClr val="FF0000"/>
                </a:solidFill>
                <a:latin typeface="Calibri" pitchFamily="34" charset="0"/>
              </a:rPr>
              <a:t> </a:t>
            </a:r>
          </a:p>
          <a:p>
            <a:pPr marL="1128713">
              <a:lnSpc>
                <a:spcPct val="80000"/>
              </a:lnSpc>
              <a:buNone/>
            </a:pPr>
            <a:r>
              <a:rPr lang="en-US" sz="3600" dirty="0">
                <a:solidFill>
                  <a:srgbClr val="FF0000"/>
                </a:solidFill>
                <a:latin typeface="Calibri" pitchFamily="34" charset="0"/>
              </a:rPr>
              <a:t>	</a:t>
            </a:r>
            <a:r>
              <a:rPr lang="en-US" sz="3600" dirty="0">
                <a:latin typeface="Calibri" pitchFamily="34" charset="0"/>
              </a:rPr>
              <a:t>816-271-5629</a:t>
            </a:r>
            <a:endParaRPr lang="en-US" sz="3600" dirty="0"/>
          </a:p>
          <a:p>
            <a:pPr marL="1128713">
              <a:lnSpc>
                <a:spcPct val="80000"/>
              </a:lnSpc>
              <a:spcBef>
                <a:spcPts val="2400"/>
              </a:spcBef>
            </a:pPr>
            <a:r>
              <a:rPr lang="en-US" sz="3600" dirty="0"/>
              <a:t>Sarah Ivy, Ph.D.</a:t>
            </a:r>
          </a:p>
          <a:p>
            <a:pPr marL="1128713">
              <a:lnSpc>
                <a:spcPct val="80000"/>
              </a:lnSpc>
              <a:buNone/>
            </a:pPr>
            <a:r>
              <a:rPr lang="en-US" sz="3600" dirty="0">
                <a:solidFill>
                  <a:srgbClr val="FF0000"/>
                </a:solidFill>
                <a:latin typeface="Calibri" pitchFamily="34" charset="0"/>
              </a:rPr>
              <a:t>	</a:t>
            </a:r>
            <a:r>
              <a:rPr lang="en-US" sz="3600" dirty="0">
                <a:solidFill>
                  <a:srgbClr val="FF0000"/>
                </a:solidFill>
                <a:latin typeface="Calibri" pitchFamily="34" charset="0"/>
                <a:hlinkClick r:id="rId3"/>
              </a:rPr>
              <a:t>sivy@fsu.edu</a:t>
            </a:r>
            <a:r>
              <a:rPr lang="en-US" sz="3600" dirty="0">
                <a:solidFill>
                  <a:srgbClr val="FF0000"/>
                </a:solidFill>
                <a:latin typeface="Calibri" pitchFamily="34" charset="0"/>
              </a:rPr>
              <a:t> </a:t>
            </a:r>
          </a:p>
          <a:p>
            <a:pPr marL="1128713">
              <a:lnSpc>
                <a:spcPct val="80000"/>
              </a:lnSpc>
              <a:buNone/>
            </a:pPr>
            <a:r>
              <a:rPr lang="en-US" sz="3600" dirty="0">
                <a:solidFill>
                  <a:srgbClr val="FF0000"/>
                </a:solidFill>
                <a:latin typeface="Calibri" pitchFamily="34" charset="0"/>
              </a:rPr>
              <a:t>	</a:t>
            </a:r>
            <a:r>
              <a:rPr lang="en-US" sz="3600" dirty="0">
                <a:solidFill>
                  <a:srgbClr val="000000"/>
                </a:solidFill>
                <a:latin typeface="Calibri" pitchFamily="34" charset="0"/>
              </a:rPr>
              <a:t>850-644-7588</a:t>
            </a:r>
          </a:p>
        </p:txBody>
      </p:sp>
    </p:spTree>
    <p:extLst>
      <p:ext uri="{BB962C8B-B14F-4D97-AF65-F5344CB8AC3E}">
        <p14:creationId xmlns:p14="http://schemas.microsoft.com/office/powerpoint/2010/main" val="3882302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264596" y="1600200"/>
            <a:ext cx="8687572" cy="4525963"/>
          </a:xfrm>
        </p:spPr>
        <p:txBody>
          <a:bodyPr>
            <a:normAutofit fontScale="92500"/>
          </a:bodyPr>
          <a:lstStyle/>
          <a:p>
            <a:pPr marL="227013" indent="-227013">
              <a:buNone/>
            </a:pPr>
            <a:r>
              <a:rPr lang="en-US" sz="2000" dirty="0"/>
              <a:t>Janssen, M., </a:t>
            </a:r>
            <a:r>
              <a:rPr lang="en-US" sz="2000" dirty="0" err="1"/>
              <a:t>Riksen-Walraven</a:t>
            </a:r>
            <a:r>
              <a:rPr lang="en-US" sz="2000" dirty="0"/>
              <a:t>, M., &amp; van </a:t>
            </a:r>
            <a:r>
              <a:rPr lang="en-US" sz="2000" dirty="0" err="1"/>
              <a:t>Dijk</a:t>
            </a:r>
            <a:r>
              <a:rPr lang="en-US" sz="2000" dirty="0"/>
              <a:t>, J. (2003). Toward a diagnostic intervention model for fostering harmonious interactions between deaf-blind children and their educators. </a:t>
            </a:r>
            <a:r>
              <a:rPr lang="en-US" sz="2000" i="1" dirty="0"/>
              <a:t>Journal of Visual Impairment &amp; Blindness, 97</a:t>
            </a:r>
            <a:r>
              <a:rPr lang="en-US" sz="2000" dirty="0"/>
              <a:t>, 197-214.</a:t>
            </a:r>
            <a:endParaRPr lang="en-US" sz="1300" dirty="0"/>
          </a:p>
          <a:p>
            <a:pPr marL="227013" indent="-227013">
              <a:spcBef>
                <a:spcPts val="2400"/>
              </a:spcBef>
              <a:buNone/>
            </a:pPr>
            <a:r>
              <a:rPr lang="en-US" sz="2000" dirty="0" err="1"/>
              <a:t>Kenzer</a:t>
            </a:r>
            <a:r>
              <a:rPr lang="en-US" sz="2000" dirty="0"/>
              <a:t>, A. L., &amp; Bishop, M. R. (2011). Evaluating preference for familiar and novel stimuli across a large group of children with autism. </a:t>
            </a:r>
            <a:r>
              <a:rPr lang="en-US" sz="2000" i="1" dirty="0"/>
              <a:t>Research in Autism Spectrum Disorders, 5, </a:t>
            </a:r>
            <a:r>
              <a:rPr lang="en-US" sz="2000" dirty="0"/>
              <a:t>819-825.</a:t>
            </a:r>
          </a:p>
          <a:p>
            <a:pPr marL="233363" indent="-233363">
              <a:spcBef>
                <a:spcPts val="2400"/>
              </a:spcBef>
              <a:buNone/>
            </a:pPr>
            <a:r>
              <a:rPr lang="en-US" sz="2000" dirty="0"/>
              <a:t>Rowland, C. (2013). </a:t>
            </a:r>
            <a:r>
              <a:rPr lang="en-US" sz="2000" i="1" dirty="0"/>
              <a:t>Communication Matrix for Parents and Professionals.  </a:t>
            </a:r>
            <a:r>
              <a:rPr lang="en-US" sz="2000" dirty="0"/>
              <a:t>Retrieved from </a:t>
            </a:r>
            <a:r>
              <a:rPr lang="en-US" sz="2000" dirty="0">
                <a:hlinkClick r:id="rId2"/>
              </a:rPr>
              <a:t>www.communicationmatrix.org</a:t>
            </a:r>
            <a:r>
              <a:rPr lang="en-US" sz="2000" dirty="0"/>
              <a:t> </a:t>
            </a:r>
          </a:p>
          <a:p>
            <a:pPr marL="227013" indent="-227013">
              <a:spcBef>
                <a:spcPts val="2400"/>
              </a:spcBef>
              <a:buNone/>
            </a:pPr>
            <a:r>
              <a:rPr lang="en-US" sz="2000" dirty="0" err="1"/>
              <a:t>Virues</a:t>
            </a:r>
            <a:r>
              <a:rPr lang="en-US" sz="2000" dirty="0"/>
              <a:t>-Ortega, J., Pritchard, K., Grant, R. L., North, S., </a:t>
            </a:r>
            <a:r>
              <a:rPr lang="en-US" sz="2000" dirty="0" err="1"/>
              <a:t>Hurtado-Parrado</a:t>
            </a:r>
            <a:r>
              <a:rPr lang="en-US" sz="2000" dirty="0"/>
              <a:t>, C., Lee, M. S. H., … Yu, C. T. (2014). Clinical decision making and preference assessment for individuals with intellectual and developmental disabilities. </a:t>
            </a:r>
            <a:r>
              <a:rPr lang="en-US" sz="2000" i="1" dirty="0"/>
              <a:t>American Journal on Intellectual and Developmental Disabilities, 119, </a:t>
            </a:r>
            <a:r>
              <a:rPr lang="en-US" sz="2000" dirty="0"/>
              <a:t>151-170.</a:t>
            </a:r>
          </a:p>
        </p:txBody>
      </p:sp>
    </p:spTree>
    <p:extLst>
      <p:ext uri="{BB962C8B-B14F-4D97-AF65-F5344CB8AC3E}">
        <p14:creationId xmlns:p14="http://schemas.microsoft.com/office/powerpoint/2010/main" val="32483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wrap="square" lIns="91440" tIns="45720" rIns="91440" bIns="45720" numCol="1" anchorCtr="0" compatLnSpc="1">
            <a:prstTxWarp prst="textNoShape">
              <a:avLst/>
            </a:prstTxWarp>
            <a:noAutofit/>
          </a:bodyPr>
          <a:lstStyle/>
          <a:p>
            <a:pPr algn="ctr">
              <a:defRPr/>
            </a:pPr>
            <a:r>
              <a:rPr lang="en-US" sz="4800" dirty="0">
                <a:effectLst>
                  <a:outerShdw blurRad="38100" dist="38100" dir="2700000" algn="tl">
                    <a:srgbClr val="DDDDDD"/>
                  </a:outerShdw>
                </a:effectLst>
                <a:ea typeface="ＭＳ Ｐゴシック" charset="0"/>
                <a:cs typeface="ＭＳ Ｐゴシック" charset="0"/>
              </a:rPr>
              <a:t>Key Concept #1</a:t>
            </a:r>
          </a:p>
        </p:txBody>
      </p:sp>
      <p:sp>
        <p:nvSpPr>
          <p:cNvPr id="73730" name="Content Placeholder 2"/>
          <p:cNvSpPr>
            <a:spLocks noGrp="1"/>
          </p:cNvSpPr>
          <p:nvPr>
            <p:ph idx="1"/>
          </p:nvPr>
        </p:nvSpPr>
        <p:spPr/>
        <p:txBody>
          <a:bodyPr/>
          <a:lstStyle/>
          <a:p>
            <a:pPr>
              <a:buFont typeface="Wingdings 2" charset="0"/>
              <a:buNone/>
            </a:pPr>
            <a:r>
              <a:rPr lang="en-US" dirty="0">
                <a:latin typeface="Gill Sans MT" charset="0"/>
                <a:ea typeface="ＭＳ Ｐゴシック" charset="0"/>
                <a:cs typeface="ＭＳ Ｐゴシック" charset="0"/>
              </a:rPr>
              <a:t>	</a:t>
            </a:r>
            <a:r>
              <a:rPr lang="en-US" dirty="0">
                <a:ea typeface="ＭＳ Ｐゴシック" charset="0"/>
                <a:cs typeface="ＭＳ Ｐゴシック" charset="0"/>
              </a:rPr>
              <a:t>Two primary ways to </a:t>
            </a:r>
            <a:r>
              <a:rPr lang="en-US" u="sng" dirty="0">
                <a:ea typeface="ＭＳ Ｐゴシック" charset="0"/>
                <a:cs typeface="ＭＳ Ｐゴシック" charset="0"/>
              </a:rPr>
              <a:t>view</a:t>
            </a:r>
            <a:r>
              <a:rPr lang="en-US" dirty="0">
                <a:ea typeface="ＭＳ Ｐゴシック" charset="0"/>
                <a:cs typeface="ＭＳ Ｐゴシック" charset="0"/>
              </a:rPr>
              <a:t> the overt behaviors learners demonstrate….</a:t>
            </a:r>
          </a:p>
          <a:p>
            <a:pPr>
              <a:buFont typeface="Wingdings 2" charset="0"/>
              <a:buNone/>
            </a:pPr>
            <a:endParaRPr lang="en-US" sz="2000" dirty="0">
              <a:ea typeface="ＭＳ Ｐゴシック" charset="0"/>
              <a:cs typeface="ＭＳ Ｐゴシック" charset="0"/>
            </a:endParaRPr>
          </a:p>
          <a:p>
            <a:pPr>
              <a:buFont typeface="Wingdings 2" charset="0"/>
              <a:buNone/>
            </a:pPr>
            <a:r>
              <a:rPr lang="en-US" dirty="0">
                <a:ea typeface="ＭＳ Ｐゴシック" charset="0"/>
                <a:cs typeface="ＭＳ Ｐゴシック" charset="0"/>
              </a:rPr>
              <a:t>		</a:t>
            </a:r>
            <a:r>
              <a:rPr lang="en-US" sz="3600" dirty="0">
                <a:ea typeface="ＭＳ Ｐゴシック" charset="0"/>
                <a:cs typeface="ＭＳ Ｐゴシック" charset="0"/>
              </a:rPr>
              <a:t>through a </a:t>
            </a:r>
            <a:r>
              <a:rPr lang="en-US" sz="3600" b="1" dirty="0">
                <a:solidFill>
                  <a:srgbClr val="0000FF"/>
                </a:solidFill>
                <a:ea typeface="ＭＳ Ｐゴシック" charset="0"/>
                <a:cs typeface="ＭＳ Ｐゴシック" charset="0"/>
              </a:rPr>
              <a:t>“BEHAVIORAL” </a:t>
            </a:r>
            <a:r>
              <a:rPr lang="en-US" sz="3600" dirty="0">
                <a:ea typeface="ＭＳ Ｐゴシック" charset="0"/>
                <a:cs typeface="ＭＳ Ｐゴシック" charset="0"/>
              </a:rPr>
              <a:t>filter</a:t>
            </a:r>
            <a:endParaRPr lang="en-US" sz="3600" b="1" dirty="0">
              <a:solidFill>
                <a:srgbClr val="FF6600"/>
              </a:solidFill>
              <a:ea typeface="ＭＳ Ｐゴシック" charset="0"/>
              <a:cs typeface="ＭＳ Ｐゴシック" charset="0"/>
            </a:endParaRPr>
          </a:p>
          <a:p>
            <a:pPr algn="ctr">
              <a:buFont typeface="Wingdings 2" charset="0"/>
              <a:buNone/>
            </a:pPr>
            <a:r>
              <a:rPr lang="en-US" sz="2000" dirty="0">
                <a:solidFill>
                  <a:srgbClr val="FF6600"/>
                </a:solidFill>
                <a:ea typeface="ＭＳ Ｐゴシック" charset="0"/>
                <a:cs typeface="ＭＳ Ｐゴシック" charset="0"/>
              </a:rPr>
              <a:t>	</a:t>
            </a:r>
            <a:r>
              <a:rPr lang="en-US" sz="2400" dirty="0">
                <a:ea typeface="ＭＳ Ｐゴシック" charset="0"/>
                <a:cs typeface="ＭＳ Ｐゴシック" charset="0"/>
              </a:rPr>
              <a:t>or</a:t>
            </a:r>
          </a:p>
          <a:p>
            <a:pPr indent="58738">
              <a:buFont typeface="Wingdings 2" charset="0"/>
              <a:buNone/>
            </a:pPr>
            <a:r>
              <a:rPr lang="en-US" sz="3600" dirty="0">
                <a:ea typeface="ＭＳ Ｐゴシック" charset="0"/>
                <a:cs typeface="ＭＳ Ｐゴシック" charset="0"/>
              </a:rPr>
              <a:t>through a </a:t>
            </a:r>
            <a:r>
              <a:rPr lang="en-US" sz="3600" b="1" dirty="0">
                <a:solidFill>
                  <a:srgbClr val="0000FF"/>
                </a:solidFill>
                <a:ea typeface="ＭＳ Ｐゴシック" charset="0"/>
                <a:cs typeface="ＭＳ Ｐゴシック" charset="0"/>
              </a:rPr>
              <a:t>“COMMUNICATION” </a:t>
            </a:r>
            <a:r>
              <a:rPr lang="en-US" sz="3600" dirty="0">
                <a:ea typeface="ＭＳ Ｐゴシック" charset="0"/>
                <a:cs typeface="ＭＳ Ｐゴシック" charset="0"/>
              </a:rPr>
              <a:t>filter.</a:t>
            </a:r>
          </a:p>
          <a:p>
            <a:pPr indent="58738">
              <a:buFont typeface="Wingdings 2" charset="0"/>
              <a:buNone/>
            </a:pPr>
            <a:endParaRPr lang="en-US" sz="1200" dirty="0">
              <a:ea typeface="ＭＳ Ｐゴシック" charset="0"/>
              <a:cs typeface="ＭＳ Ｐゴシック" charset="0"/>
            </a:endParaRPr>
          </a:p>
          <a:p>
            <a:pPr indent="58738" algn="ctr">
              <a:buFont typeface="Wingdings 2" charset="0"/>
              <a:buNone/>
            </a:pPr>
            <a:r>
              <a:rPr lang="en-US" sz="4000" b="1" dirty="0">
                <a:ea typeface="ＭＳ Ｐゴシック" charset="0"/>
                <a:cs typeface="ＭＳ Ｐゴシック" charset="0"/>
              </a:rPr>
              <a:t>Which filter do </a:t>
            </a:r>
            <a:r>
              <a:rPr lang="en-US" sz="4000" b="1" i="1" dirty="0">
                <a:ea typeface="ＭＳ Ｐゴシック" charset="0"/>
                <a:cs typeface="ＭＳ Ｐゴシック" charset="0"/>
              </a:rPr>
              <a:t>YOU</a:t>
            </a:r>
            <a:r>
              <a:rPr lang="en-US" sz="4000" b="1" dirty="0">
                <a:ea typeface="ＭＳ Ｐゴシック" charset="0"/>
                <a:cs typeface="ＭＳ Ｐゴシック" charset="0"/>
              </a:rPr>
              <a:t> use?</a:t>
            </a:r>
          </a:p>
        </p:txBody>
      </p:sp>
    </p:spTree>
    <p:extLst>
      <p:ext uri="{BB962C8B-B14F-4D97-AF65-F5344CB8AC3E}">
        <p14:creationId xmlns:p14="http://schemas.microsoft.com/office/powerpoint/2010/main" val="20394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dirty="0">
                <a:effectLst>
                  <a:outerShdw blurRad="38100" dist="38100" dir="2700000" algn="tl">
                    <a:srgbClr val="DDDDDD"/>
                  </a:outerShdw>
                </a:effectLst>
                <a:ea typeface="ＭＳ Ｐゴシック" charset="0"/>
                <a:cs typeface="ＭＳ Ｐゴシック" charset="0"/>
              </a:rPr>
              <a:t>Two Key Concepts -  #2</a:t>
            </a:r>
          </a:p>
        </p:txBody>
      </p:sp>
      <p:sp>
        <p:nvSpPr>
          <p:cNvPr id="29699" name="Content Placeholder 2"/>
          <p:cNvSpPr>
            <a:spLocks noGrp="1"/>
          </p:cNvSpPr>
          <p:nvPr>
            <p:ph idx="1"/>
          </p:nvPr>
        </p:nvSpPr>
        <p:spPr>
          <a:xfrm>
            <a:off x="457200" y="2013857"/>
            <a:ext cx="8398570" cy="4112306"/>
          </a:xfrm>
        </p:spPr>
        <p:txBody>
          <a:bodyPr>
            <a:normAutofit/>
          </a:bodyPr>
          <a:lstStyle/>
          <a:p>
            <a:pPr algn="ctr">
              <a:buNone/>
              <a:defRPr/>
            </a:pPr>
            <a:r>
              <a:rPr lang="en-US" sz="4400" b="1" dirty="0">
                <a:solidFill>
                  <a:prstClr val="black"/>
                </a:solidFill>
                <a:effectLst>
                  <a:outerShdw blurRad="38100" dist="38100" dir="2700000" algn="tl">
                    <a:srgbClr val="DDDDDD"/>
                  </a:outerShdw>
                </a:effectLst>
                <a:ea typeface="ＭＳ Ｐゴシック" charset="0"/>
                <a:cs typeface="ＭＳ Ｐゴシック" charset="0"/>
              </a:rPr>
              <a:t>Intentionality Development </a:t>
            </a:r>
            <a:r>
              <a:rPr lang="en-US" sz="2800" b="1" dirty="0">
                <a:solidFill>
                  <a:schemeClr val="folHlink"/>
                </a:solidFill>
                <a:latin typeface="Gill Sans MT" charset="0"/>
                <a:ea typeface="ＭＳ Ｐゴシック" charset="0"/>
                <a:cs typeface="ＭＳ Ｐゴシック" charset="0"/>
              </a:rPr>
              <a:t>	</a:t>
            </a:r>
          </a:p>
          <a:p>
            <a:pPr eaLnBrk="1" hangingPunct="1">
              <a:buFont typeface="Wingdings" charset="0"/>
              <a:buNone/>
              <a:defRPr/>
            </a:pPr>
            <a:r>
              <a:rPr lang="en-US" sz="4000" u="sng" dirty="0">
                <a:solidFill>
                  <a:srgbClr val="000000"/>
                </a:solidFill>
                <a:ea typeface="ＭＳ Ｐゴシック" charset="0"/>
                <a:cs typeface="ＭＳ Ｐゴシック" charset="0"/>
              </a:rPr>
              <a:t>Defined as</a:t>
            </a:r>
            <a:r>
              <a:rPr lang="en-US" sz="4000" dirty="0">
                <a:solidFill>
                  <a:srgbClr val="000000"/>
                </a:solidFill>
                <a:ea typeface="ＭＳ Ｐゴシック" charset="0"/>
                <a:cs typeface="ＭＳ Ｐゴシック" charset="0"/>
              </a:rPr>
              <a:t>:</a:t>
            </a:r>
          </a:p>
          <a:p>
            <a:pPr eaLnBrk="1" hangingPunct="1">
              <a:buFont typeface="Wingdings" charset="0"/>
              <a:buNone/>
              <a:defRPr/>
            </a:pPr>
            <a:r>
              <a:rPr lang="en-US" sz="3600" dirty="0">
                <a:solidFill>
                  <a:srgbClr val="000000"/>
                </a:solidFill>
                <a:ea typeface="ＭＳ Ｐゴシック" charset="0"/>
                <a:cs typeface="ＭＳ Ｐゴシック" charset="0"/>
              </a:rPr>
              <a:t>	</a:t>
            </a:r>
            <a:r>
              <a:rPr lang="en-US" sz="4000" dirty="0">
                <a:solidFill>
                  <a:srgbClr val="000000"/>
                </a:solidFill>
                <a:ea typeface="ＭＳ Ｐゴシック" charset="0"/>
                <a:cs typeface="ＭＳ Ｐゴシック" charset="0"/>
              </a:rPr>
              <a:t>Deliberate pursuit of a goal, </a:t>
            </a:r>
            <a:r>
              <a:rPr lang="en-US" sz="4000" i="1" dirty="0">
                <a:solidFill>
                  <a:srgbClr val="000000"/>
                </a:solidFill>
                <a:ea typeface="ＭＳ Ｐゴシック" charset="0"/>
                <a:cs typeface="ＭＳ Ｐゴシック" charset="0"/>
              </a:rPr>
              <a:t>as well as </a:t>
            </a:r>
            <a:r>
              <a:rPr lang="en-US" sz="4000" dirty="0">
                <a:solidFill>
                  <a:srgbClr val="000000"/>
                </a:solidFill>
                <a:ea typeface="ＭＳ Ｐゴシック" charset="0"/>
                <a:cs typeface="ＭＳ Ｐゴシック" charset="0"/>
              </a:rPr>
              <a:t>the means to obtain the goal</a:t>
            </a:r>
          </a:p>
        </p:txBody>
      </p:sp>
    </p:spTree>
    <p:extLst>
      <p:ext uri="{BB962C8B-B14F-4D97-AF65-F5344CB8AC3E}">
        <p14:creationId xmlns:p14="http://schemas.microsoft.com/office/powerpoint/2010/main" val="65697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943"/>
          </a:xfrm>
        </p:spPr>
        <p:txBody>
          <a:bodyPr/>
          <a:lstStyle/>
          <a:p>
            <a:r>
              <a:rPr lang="en-US" dirty="0"/>
              <a:t>Key Concept #2</a:t>
            </a:r>
          </a:p>
        </p:txBody>
      </p:sp>
      <p:sp>
        <p:nvSpPr>
          <p:cNvPr id="3" name="Content Placeholder 2"/>
          <p:cNvSpPr>
            <a:spLocks noGrp="1"/>
          </p:cNvSpPr>
          <p:nvPr>
            <p:ph idx="1"/>
          </p:nvPr>
        </p:nvSpPr>
        <p:spPr>
          <a:xfrm>
            <a:off x="457200" y="1219944"/>
            <a:ext cx="8229600" cy="4906220"/>
          </a:xfrm>
        </p:spPr>
        <p:txBody>
          <a:bodyPr>
            <a:normAutofit/>
          </a:bodyPr>
          <a:lstStyle/>
          <a:p>
            <a:pPr marL="0" indent="0">
              <a:buNone/>
            </a:pPr>
            <a:r>
              <a:rPr lang="en-US" sz="3500" dirty="0">
                <a:ea typeface="ＭＳ Ｐゴシック" charset="0"/>
                <a:cs typeface="ＭＳ Ｐゴシック" charset="0"/>
              </a:rPr>
              <a:t>Two primary elements for </a:t>
            </a:r>
            <a:r>
              <a:rPr lang="en-US" sz="3500" u="sng" dirty="0">
                <a:ea typeface="ＭＳ Ｐゴシック" charset="0"/>
                <a:cs typeface="ＭＳ Ｐゴシック" charset="0"/>
              </a:rPr>
              <a:t>characterizing</a:t>
            </a:r>
            <a:r>
              <a:rPr lang="en-US" sz="3500" dirty="0">
                <a:ea typeface="ＭＳ Ｐゴシック" charset="0"/>
                <a:cs typeface="ＭＳ Ｐゴシック" charset="0"/>
              </a:rPr>
              <a:t> a learner’s overt behaviors, in terms of “INTENTIONALITY....”</a:t>
            </a:r>
            <a:endParaRPr lang="en-US" sz="3500" u="sng" dirty="0">
              <a:ea typeface="ＭＳ Ｐゴシック" charset="0"/>
              <a:cs typeface="ＭＳ Ｐゴシック" charset="0"/>
            </a:endParaRPr>
          </a:p>
          <a:p>
            <a:pPr marL="0" indent="0" algn="ctr">
              <a:buNone/>
            </a:pPr>
            <a:endParaRPr lang="en-US" sz="1400" dirty="0">
              <a:solidFill>
                <a:srgbClr val="0000FF"/>
              </a:solidFill>
            </a:endParaRPr>
          </a:p>
          <a:p>
            <a:pPr marL="742950" indent="-742950">
              <a:buFont typeface="+mj-lt"/>
              <a:buAutoNum type="arabicPeriod"/>
              <a:defRPr/>
            </a:pPr>
            <a:r>
              <a:rPr lang="en-US" dirty="0">
                <a:ea typeface="ＭＳ Ｐゴシック" charset="0"/>
                <a:cs typeface="ＭＳ Ｐゴシック" charset="0"/>
              </a:rPr>
              <a:t>Intentional </a:t>
            </a:r>
            <a:r>
              <a:rPr lang="en-US" b="1" dirty="0">
                <a:ea typeface="ＭＳ Ｐゴシック" charset="0"/>
                <a:cs typeface="ＭＳ Ｐゴシック" charset="0"/>
              </a:rPr>
              <a:t>behavior</a:t>
            </a:r>
          </a:p>
          <a:p>
            <a:pPr marL="742950" indent="-742950">
              <a:buFont typeface="+mj-lt"/>
              <a:buAutoNum type="arabicPeriod"/>
              <a:defRPr/>
            </a:pPr>
            <a:r>
              <a:rPr lang="en-US" dirty="0">
                <a:ea typeface="ＭＳ Ｐゴシック" charset="0"/>
                <a:cs typeface="ＭＳ Ｐゴシック" charset="0"/>
              </a:rPr>
              <a:t>Intentional </a:t>
            </a:r>
            <a:r>
              <a:rPr lang="en-US" b="1" dirty="0">
                <a:ea typeface="ＭＳ Ｐゴシック" charset="0"/>
                <a:cs typeface="ＭＳ Ｐゴシック" charset="0"/>
              </a:rPr>
              <a:t>communication</a:t>
            </a:r>
            <a:r>
              <a:rPr lang="en-US" dirty="0">
                <a:ea typeface="ＭＳ Ｐゴシック" charset="0"/>
                <a:cs typeface="ＭＳ Ｐゴシック" charset="0"/>
              </a:rPr>
              <a:t> (means to have impact on another person, not just objects)</a:t>
            </a:r>
          </a:p>
        </p:txBody>
      </p:sp>
    </p:spTree>
    <p:extLst>
      <p:ext uri="{BB962C8B-B14F-4D97-AF65-F5344CB8AC3E}">
        <p14:creationId xmlns:p14="http://schemas.microsoft.com/office/powerpoint/2010/main" val="4144025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2885</TotalTime>
  <Words>3644</Words>
  <Application>Microsoft Macintosh PowerPoint</Application>
  <PresentationFormat>On-screen Show (4:3)</PresentationFormat>
  <Paragraphs>479</Paragraphs>
  <Slides>65</Slides>
  <Notes>19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Links</vt:lpstr>
      </vt:variant>
      <vt:variant>
        <vt:i4>1</vt:i4>
      </vt:variant>
      <vt:variant>
        <vt:lpstr>Slide Titles</vt:lpstr>
      </vt:variant>
      <vt:variant>
        <vt:i4>65</vt:i4>
      </vt:variant>
    </vt:vector>
  </HeadingPairs>
  <TitlesOfParts>
    <vt:vector size="77" baseType="lpstr">
      <vt:lpstr>ＭＳ Ｐゴシック</vt:lpstr>
      <vt:lpstr>Arial</vt:lpstr>
      <vt:lpstr>Calibri</vt:lpstr>
      <vt:lpstr>Comic Sans MS</vt:lpstr>
      <vt:lpstr>Gill Sans MT</vt:lpstr>
      <vt:lpstr>Lucida Sans Unicode</vt:lpstr>
      <vt:lpstr>Mangal</vt:lpstr>
      <vt:lpstr>Times New Roman</vt:lpstr>
      <vt:lpstr>Wingdings</vt:lpstr>
      <vt:lpstr>Wingdings 2</vt:lpstr>
      <vt:lpstr>Office Theme</vt:lpstr>
      <vt:lpstr>MAC:Users:macowner:Dropbox:GRANTS:IES%20Early%20Career%20Award:2016:EarlyCareer_AppendixE.docx!OLE_LINK2</vt:lpstr>
      <vt:lpstr>Identifying Learner Preferences and Utilizing Results in Designing Instructional Communication Programs</vt:lpstr>
      <vt:lpstr>Overview</vt:lpstr>
      <vt:lpstr>Purpose and Focus</vt:lpstr>
      <vt:lpstr>Purpose and Focus (cont.)</vt:lpstr>
      <vt:lpstr>Two Key Concepts</vt:lpstr>
      <vt:lpstr>Two Key Concepts -  #1</vt:lpstr>
      <vt:lpstr>Key Concept #1</vt:lpstr>
      <vt:lpstr>Two Key Concepts -  #2</vt:lpstr>
      <vt:lpstr>Key Concept #2</vt:lpstr>
      <vt:lpstr>Sequence of Intentionality Development</vt:lpstr>
      <vt:lpstr>Nonintentional / Preintentional</vt:lpstr>
      <vt:lpstr>Intentional Behavior</vt:lpstr>
      <vt:lpstr>Intentional Unconventional Communication</vt:lpstr>
      <vt:lpstr>Transition to Conventionality</vt:lpstr>
      <vt:lpstr>Transition to Intentionality Conventionality </vt:lpstr>
      <vt:lpstr>Important Points</vt:lpstr>
      <vt:lpstr>Questions?</vt:lpstr>
      <vt:lpstr>Importance of Preferences</vt:lpstr>
      <vt:lpstr>Preference Assessment Methods</vt:lpstr>
      <vt:lpstr>Findings from Virues-Ortega et al. (2014) Related to Sensory and Motor Disability</vt:lpstr>
      <vt:lpstr>Decision Making:</vt:lpstr>
      <vt:lpstr>Case Study: John</vt:lpstr>
      <vt:lpstr>Scenario 1:</vt:lpstr>
      <vt:lpstr>Scenario 2:</vt:lpstr>
      <vt:lpstr>Scenario 3:</vt:lpstr>
      <vt:lpstr>Preference Assessment Procedures (adapted from Picture Exchange Communication System)</vt:lpstr>
      <vt:lpstr>Research Questions</vt:lpstr>
      <vt:lpstr>Interviews</vt:lpstr>
      <vt:lpstr>Interview Results</vt:lpstr>
      <vt:lpstr>Activities in Free Play</vt:lpstr>
      <vt:lpstr>Single Stimulus Assessments (1st)</vt:lpstr>
      <vt:lpstr>Single Stimulus Assessments (2nd)</vt:lpstr>
      <vt:lpstr>Single Stimulus Assessments (3rd)</vt:lpstr>
      <vt:lpstr>Single Stimulus Assessments (4th)</vt:lpstr>
      <vt:lpstr>Agreement Among Assessments for “Highly Preferred” and “Non-Preferred”</vt:lpstr>
      <vt:lpstr>Agreement Among Assessments for “Highly Preferred”</vt:lpstr>
      <vt:lpstr>So…Let’s Begin to Connect this Preference Work to Communication…</vt:lpstr>
      <vt:lpstr>So…Let’s Begin to Connect this Preference Work to Communication…  (cont.)</vt:lpstr>
      <vt:lpstr>Questions?</vt:lpstr>
      <vt:lpstr>Systematizing Observations</vt:lpstr>
      <vt:lpstr>Using Momentary Time Sampling</vt:lpstr>
      <vt:lpstr>Summarizing Preferences</vt:lpstr>
      <vt:lpstr>School Observation</vt:lpstr>
      <vt:lpstr>Home Observation</vt:lpstr>
      <vt:lpstr>Questions?</vt:lpstr>
      <vt:lpstr>Communication Assessment</vt:lpstr>
      <vt:lpstr>Communication Assessment Methods: Function Categories</vt:lpstr>
      <vt:lpstr>Communication Assessment Methods: Levels of Communication Development</vt:lpstr>
      <vt:lpstr>Communication Assessment Methods Results Profile</vt:lpstr>
      <vt:lpstr>Using Preferences to Promote Communication Development</vt:lpstr>
      <vt:lpstr>Using Preferences to Promote Communication Development (cont. 1)</vt:lpstr>
      <vt:lpstr>Using Preferences to Promote Communication Development (cont. 2)</vt:lpstr>
      <vt:lpstr>Enhancing Partner Sensitivity: Key Partner Behaviors</vt:lpstr>
      <vt:lpstr>Enhancing Partner Sensitivity: Key Partner Behaviors (cont.)</vt:lpstr>
      <vt:lpstr>Enhancing Partner Sensitivity:  NONSYMBOLIC EXPRESSIVE SIGNAL DICTIONARY </vt:lpstr>
      <vt:lpstr>Enhancing Partner Sensitivity:  NONSYMBOLIC EXPRESSIVE SIGNAL PHOTO / VIDEO</vt:lpstr>
      <vt:lpstr>Enhancing Partner Sensitivity:  NONSYMBOLIC EXPRESSIVE SIGNAL PHOTO / VIDEO (Cont.)</vt:lpstr>
      <vt:lpstr>Augment Input to Enhance Comprehension: Key Partner Behaviors</vt:lpstr>
      <vt:lpstr>Augmenting Input:  NONSYMBOLIC RECEPTIVE DICTIONARY ELEMENTS  </vt:lpstr>
      <vt:lpstr>Key Partner Behaviors: Facilitating Communication Development</vt:lpstr>
      <vt:lpstr>SUMMARY</vt:lpstr>
      <vt:lpstr>SUMMARY (cont.)</vt:lpstr>
      <vt:lpstr>#2 – Personal Identifier</vt:lpstr>
      <vt:lpstr>THANK YOU!</vt:lpstr>
      <vt:lpstr>References</vt:lpstr>
    </vt:vector>
  </TitlesOfParts>
  <Company>FSU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Preferences in the Assessment and Program Planning Process</dc:title>
  <dc:creator>Ivy, Sarah</dc:creator>
  <cp:lastModifiedBy>Haylee Marcotte</cp:lastModifiedBy>
  <cp:revision>162</cp:revision>
  <dcterms:created xsi:type="dcterms:W3CDTF">2017-02-10T16:43:45Z</dcterms:created>
  <dcterms:modified xsi:type="dcterms:W3CDTF">2020-02-07T21:39:54Z</dcterms:modified>
</cp:coreProperties>
</file>