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IBM Plex Sans" panose="020B0503050203000203" pitchFamily="34" charset="0"/>
      <p:regular r:id="rId16"/>
      <p:bold r:id="rId17"/>
      <p:italic r:id="rId18"/>
      <p:boldItalic r:id="rId19"/>
    </p:embeddedFont>
    <p:embeddedFont>
      <p:font typeface="IBM Plex Sans Cond Medm" panose="020B0506050203000203" pitchFamily="34" charset="77"/>
      <p:regular r:id="rId20"/>
    </p:embeddedFont>
    <p:embeddedFont>
      <p:font typeface="IBM Plex Sans Cond SmBld" panose="020B0506050203000203" pitchFamily="34" charset="77"/>
      <p:regular r:id="rId21"/>
      <p:bold r:id="rId22"/>
    </p:embeddedFont>
    <p:embeddedFont>
      <p:font typeface="IBM Plex Sans Condensed" panose="020B0506050203000203" pitchFamily="34" charset="77"/>
      <p:regular r:id="rId23"/>
      <p:bold r:id="rId24"/>
      <p:italic r:id="rId25"/>
      <p:boldItalic r:id="rId26"/>
    </p:embeddedFont>
    <p:embeddedFont>
      <p:font typeface="IBM Plex Sans Condensed Medium" panose="020B0506050203000203" pitchFamily="34" charset="77"/>
      <p:regular r:id="rId27"/>
      <p:bold r:id="rId28"/>
      <p:italic r:id="rId29"/>
      <p:boldItalic r:id="rId30"/>
    </p:embeddedFont>
    <p:embeddedFont>
      <p:font typeface="IBM Plex Sans Light" panose="020B0603050203000203" pitchFamily="34" charset="0"/>
      <p:regular r:id="rId31"/>
      <p:bold r:id="rId32"/>
      <p:italic r:id="rId33"/>
      <p:boldItalic r:id="rId34"/>
    </p:embeddedFont>
    <p:embeddedFont>
      <p:font typeface="IBM Plex Sans Medium" panose="020B0503050203000203" pitchFamily="34" charset="0"/>
      <p:regular r:id="rId35"/>
      <p:bold r:id="rId36"/>
      <p:italic r:id="rId37"/>
      <p:boldItalic r:id="rId38"/>
    </p:embeddedFont>
    <p:embeddedFont>
      <p:font typeface="Montserrat" pitchFamily="2" charset="77"/>
      <p:regular r:id="rId39"/>
      <p:bold r:id="rId40"/>
      <p:italic r:id="rId41"/>
      <p:boldItalic r:id="rId42"/>
    </p:embeddedFont>
    <p:embeddedFont>
      <p:font typeface="Montserrat ExtraBold" pitchFamily="2" charset="77"/>
      <p:bold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MOoXuC701tXpiHzzHlWF1Tr51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0"/>
    <p:restoredTop sz="94696"/>
  </p:normalViewPr>
  <p:slideViewPr>
    <p:cSldViewPr snapToGrid="0">
      <p:cViewPr varScale="1">
        <p:scale>
          <a:sx n="105" d="100"/>
          <a:sy n="105" d="100"/>
        </p:scale>
        <p:origin x="19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Myrna - on this slide it would be good to mention the Cultural Competency Workgroup - </a:t>
            </a:r>
            <a:r>
              <a:rPr lang="en" sz="1200" dirty="0">
                <a:solidFill>
                  <a:srgbClr val="408087"/>
                </a:solidFill>
                <a:latin typeface="IBM Plex Sans"/>
                <a:ea typeface="IBM Plex Sans"/>
                <a:cs typeface="IBM Plex Sans"/>
                <a:sym typeface="IBM Plex Sans"/>
              </a:rPr>
              <a:t>Arkansas, Arizona, California, Florida &amp; USVI, New England Consortium, New York, Texas, and NCDB</a:t>
            </a:r>
            <a:endParaRPr sz="1200" dirty="0">
              <a:solidFill>
                <a:srgbClr val="408087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91873d77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91873d77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91873d77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91873d77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df367b154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df367b154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91873d7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d91873d7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91873d7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d91873d77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91873d7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d91873d7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6cb1fad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6cb1fad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5200"/>
              <a:buFont typeface="Montserrat"/>
              <a:buNone/>
              <a:defRPr sz="52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Sans Condensed Medium"/>
              <a:buNone/>
              <a:defRPr sz="3000">
                <a:solidFill>
                  <a:schemeClr val="lt1"/>
                </a:solidFill>
                <a:latin typeface="IBM Plex Sans Cond Medm"/>
                <a:ea typeface="IBM Plex Sans Cond Medm"/>
                <a:cs typeface="IBM Plex Sans Cond Medm"/>
                <a:sym typeface="IBM Plex Sans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13" descr="NCDB Logo"/>
          <p:cNvPicPr preferRelativeResize="0"/>
          <p:nvPr/>
        </p:nvPicPr>
        <p:blipFill rotWithShape="1">
          <a:blip r:embed="rId2">
            <a:alphaModFix amt="86000"/>
          </a:blip>
          <a:srcRect/>
          <a:stretch/>
        </p:blipFill>
        <p:spPr>
          <a:xfrm>
            <a:off x="5604825" y="210700"/>
            <a:ext cx="3310600" cy="6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/>
          <p:nvPr/>
        </p:nvSpPr>
        <p:spPr>
          <a:xfrm>
            <a:off x="0" y="4499250"/>
            <a:ext cx="9144000" cy="2358900"/>
          </a:xfrm>
          <a:prstGeom prst="rect">
            <a:avLst/>
          </a:prstGeom>
          <a:solidFill>
            <a:srgbClr val="4080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IBM Plex Sans Cond SmBld"/>
              <a:ea typeface="IBM Plex Sans Cond SmBld"/>
              <a:cs typeface="IBM Plex Sans Cond SmBld"/>
              <a:sym typeface="IBM Plex Sans Condensed SemiBold"/>
            </a:endParaRPr>
          </a:p>
        </p:txBody>
      </p:sp>
      <p:cxnSp>
        <p:nvCxnSpPr>
          <p:cNvPr id="15" name="Google Shape;15;p13"/>
          <p:cNvCxnSpPr/>
          <p:nvPr/>
        </p:nvCxnSpPr>
        <p:spPr>
          <a:xfrm>
            <a:off x="-8550" y="4499258"/>
            <a:ext cx="9161100" cy="0"/>
          </a:xfrm>
          <a:prstGeom prst="straightConnector1">
            <a:avLst/>
          </a:prstGeom>
          <a:noFill/>
          <a:ln w="114300" cap="flat" cmpd="sng">
            <a:solidFill>
              <a:srgbClr val="FACF5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sz="36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 Medm"/>
                <a:ea typeface="IBM Plex Sans Cond Medm"/>
                <a:cs typeface="IBM Plex Sans Cond Medm"/>
                <a:sym typeface="IBM Plex Sans Condensed Medium"/>
              </a:defRPr>
            </a:lvl2pPr>
            <a:lvl3pPr marL="1371600" lvl="2" indent="-3492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900"/>
              <a:buFont typeface="IBM Plex Sans Condensed Medium"/>
              <a:buChar char="■"/>
              <a:defRPr sz="1900">
                <a:solidFill>
                  <a:srgbClr val="408087"/>
                </a:solidFill>
                <a:latin typeface="IBM Plex Sans Cond Medm"/>
                <a:ea typeface="IBM Plex Sans Cond Medm"/>
                <a:cs typeface="IBM Plex Sans Cond Medm"/>
                <a:sym typeface="IBM Plex Sans Condensed Medium"/>
              </a:defRPr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365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700"/>
              <a:buFont typeface="IBM Plex Sans Condensed"/>
              <a:buChar char="○"/>
              <a:defRPr sz="17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429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800"/>
              <a:buChar char="■"/>
              <a:defRPr sz="1800">
                <a:solidFill>
                  <a:srgbClr val="408087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" name="Google Shape;20;p14"/>
          <p:cNvCxnSpPr/>
          <p:nvPr/>
        </p:nvCxnSpPr>
        <p:spPr>
          <a:xfrm rot="10800000" flipH="1">
            <a:off x="0" y="1327100"/>
            <a:ext cx="4349400" cy="24900"/>
          </a:xfrm>
          <a:prstGeom prst="straightConnector1">
            <a:avLst/>
          </a:prstGeom>
          <a:noFill/>
          <a:ln w="76200" cap="flat" cmpd="sng">
            <a:solidFill>
              <a:srgbClr val="FACF5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/Quotes/Statement" type="blank">
  <p:cSld name="BLANK">
    <p:bg>
      <p:bgPr>
        <a:solidFill>
          <a:srgbClr val="408087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15"/>
          <p:cNvSpPr/>
          <p:nvPr/>
        </p:nvSpPr>
        <p:spPr>
          <a:xfrm>
            <a:off x="439800" y="467275"/>
            <a:ext cx="8259900" cy="590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1264500" y="783375"/>
            <a:ext cx="63906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5A5A"/>
              </a:buClr>
              <a:buSzPts val="4300"/>
              <a:buNone/>
              <a:defRPr sz="4300">
                <a:solidFill>
                  <a:srgbClr val="ED5A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cxnSp>
        <p:nvCxnSpPr>
          <p:cNvPr id="25" name="Google Shape;25;p15"/>
          <p:cNvCxnSpPr/>
          <p:nvPr/>
        </p:nvCxnSpPr>
        <p:spPr>
          <a:xfrm rot="10800000">
            <a:off x="0" y="3429000"/>
            <a:ext cx="467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15"/>
          <p:cNvCxnSpPr/>
          <p:nvPr/>
        </p:nvCxnSpPr>
        <p:spPr>
          <a:xfrm rot="10800000">
            <a:off x="8699700" y="3422125"/>
            <a:ext cx="467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15"/>
          <p:cNvSpPr txBox="1">
            <a:spLocks noGrp="1"/>
          </p:cNvSpPr>
          <p:nvPr>
            <p:ph type="subTitle" idx="1"/>
          </p:nvPr>
        </p:nvSpPr>
        <p:spPr>
          <a:xfrm>
            <a:off x="1195675" y="2679975"/>
            <a:ext cx="6390600" cy="19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2400"/>
              <a:buNone/>
              <a:defRPr>
                <a:solidFill>
                  <a:srgbClr val="23314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/Image Slide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421650" y="2497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3800"/>
              <a:buFont typeface="Montserrat"/>
              <a:buNone/>
              <a:defRPr sz="3800" b="1">
                <a:solidFill>
                  <a:srgbClr val="4080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16"/>
          <p:cNvCxnSpPr/>
          <p:nvPr/>
        </p:nvCxnSpPr>
        <p:spPr>
          <a:xfrm rot="10800000" flipH="1">
            <a:off x="-4650" y="1071950"/>
            <a:ext cx="9153300" cy="13800"/>
          </a:xfrm>
          <a:prstGeom prst="straightConnector1">
            <a:avLst/>
          </a:prstGeom>
          <a:noFill/>
          <a:ln w="76200" cap="flat" cmpd="sng">
            <a:solidFill>
              <a:srgbClr val="23314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aluation Slide">
  <p:cSld name="BIG_NUMBER">
    <p:bg>
      <p:bgPr>
        <a:solidFill>
          <a:srgbClr val="408087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439800" y="467275"/>
            <a:ext cx="8259900" cy="59097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 hasCustomPrompt="1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 Medm"/>
                <a:ea typeface="IBM Plex Sans Cond Medm"/>
                <a:cs typeface="IBM Plex Sans Cond Medm"/>
                <a:sym typeface="IBM Plex Sans Condensed Medium"/>
              </a:defRPr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Medium"/>
              <a:buChar char="●"/>
              <a:defRPr sz="22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0" name="Google Shape;40;p18"/>
          <p:cNvCxnSpPr/>
          <p:nvPr/>
        </p:nvCxnSpPr>
        <p:spPr>
          <a:xfrm rot="10800000" flipH="1">
            <a:off x="0" y="1327100"/>
            <a:ext cx="4349400" cy="24900"/>
          </a:xfrm>
          <a:prstGeom prst="straightConnector1">
            <a:avLst/>
          </a:prstGeom>
          <a:noFill/>
          <a:ln w="76200" cap="flat" cmpd="sng">
            <a:solidFill>
              <a:srgbClr val="FACF5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 b="0" i="0" u="none" strike="noStrike" cap="none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 b="0" i="0" u="none" strike="noStrike" cap="none">
                <a:solidFill>
                  <a:srgbClr val="408087"/>
                </a:solidFill>
                <a:latin typeface="IBM Plex Sans Cond Medm"/>
                <a:ea typeface="IBM Plex Sans Cond Medm"/>
                <a:cs typeface="IBM Plex Sans Cond Medm"/>
                <a:sym typeface="IBM Plex Sans Condensed Medium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db.org/national-initiatives/fe/increasing-cultural-competenc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" sz="4200" dirty="0">
                <a:solidFill>
                  <a:schemeClr val="dk1"/>
                </a:solidFill>
              </a:rPr>
              <a:t>Shifting Your Perspective: Lessons and Insights from Spanish Speaking Families</a:t>
            </a:r>
            <a:endParaRPr sz="4200" b="0" dirty="0">
              <a:solidFill>
                <a:srgbClr val="23314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46;p1">
            <a:extLst>
              <a:ext uri="{FF2B5EF4-FFF2-40B4-BE49-F238E27FC236}">
                <a16:creationId xmlns:a16="http://schemas.microsoft.com/office/drawing/2014/main" id="{3B5DD6E4-7522-EA43-A79F-D1E9AE4A9B4F}"/>
              </a:ext>
            </a:extLst>
          </p:cNvPr>
          <p:cNvSpPr txBox="1">
            <a:spLocks/>
          </p:cNvSpPr>
          <p:nvPr/>
        </p:nvSpPr>
        <p:spPr>
          <a:xfrm>
            <a:off x="187050" y="4649968"/>
            <a:ext cx="3946038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Sans Condensed Medium"/>
              <a:buNone/>
              <a:defRPr sz="3000" b="0" i="0" u="none" strike="noStrike" cap="none">
                <a:solidFill>
                  <a:schemeClr val="lt1"/>
                </a:solidFill>
                <a:latin typeface="IBM Plex Sans Cond Medm"/>
                <a:ea typeface="IBM Plex Sans Cond Medm"/>
                <a:cs typeface="IBM Plex Sans Cond Medm"/>
                <a:sym typeface="IBM Plex Sans Condensed Medium"/>
              </a:defRPr>
            </a:lvl1pPr>
            <a:lvl2pPr marL="914400" marR="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 Medium"/>
              <a:buNone/>
              <a:defRPr sz="2800" b="0" i="0" u="none" strike="noStrike" cap="none">
                <a:solidFill>
                  <a:srgbClr val="408087"/>
                </a:solidFill>
                <a:latin typeface="IBM Plex Sans Cond Medm"/>
                <a:ea typeface="IBM Plex Sans Cond Medm"/>
                <a:cs typeface="IBM Plex Sans Cond Medm"/>
                <a:sym typeface="IBM Plex Sans Condense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indent="0"/>
            <a:r>
              <a:rPr lang="en-US" dirty="0"/>
              <a:t>Alejandro Cuevas</a:t>
            </a:r>
          </a:p>
          <a:p>
            <a:pPr marL="0" indent="0"/>
            <a:r>
              <a:rPr lang="en-US" dirty="0"/>
              <a:t>Carlos Martinez</a:t>
            </a:r>
          </a:p>
          <a:p>
            <a:pPr marL="0" indent="0"/>
            <a:r>
              <a:rPr lang="en-US" dirty="0"/>
              <a:t>Herlinda Rodriguez</a:t>
            </a:r>
          </a:p>
          <a:p>
            <a:pPr marL="0" indent="0"/>
            <a:r>
              <a:rPr lang="en-US" dirty="0"/>
              <a:t>Kenya Sanchez</a:t>
            </a:r>
          </a:p>
          <a:p>
            <a:pPr marL="0" indent="0"/>
            <a:endParaRPr lang="en-US" dirty="0"/>
          </a:p>
        </p:txBody>
      </p:sp>
      <p:sp>
        <p:nvSpPr>
          <p:cNvPr id="5" name="Google Shape;46;p1">
            <a:extLst>
              <a:ext uri="{FF2B5EF4-FFF2-40B4-BE49-F238E27FC236}">
                <a16:creationId xmlns:a16="http://schemas.microsoft.com/office/drawing/2014/main" id="{770EA9C5-B60D-DA49-9868-EDD0E4A7EF39}"/>
              </a:ext>
            </a:extLst>
          </p:cNvPr>
          <p:cNvSpPr txBox="1">
            <a:spLocks/>
          </p:cNvSpPr>
          <p:nvPr/>
        </p:nvSpPr>
        <p:spPr>
          <a:xfrm>
            <a:off x="4133088" y="4625584"/>
            <a:ext cx="3946038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Sans Condensed Medium"/>
              <a:buNone/>
              <a:defRPr sz="3000" b="0" i="0" u="none" strike="noStrike" cap="none">
                <a:solidFill>
                  <a:schemeClr val="lt1"/>
                </a:solidFill>
                <a:latin typeface="IBM Plex Sans Cond Medm"/>
                <a:ea typeface="IBM Plex Sans Cond Medm"/>
                <a:cs typeface="IBM Plex Sans Cond Medm"/>
                <a:sym typeface="IBM Plex Sans Condensed Medium"/>
              </a:defRPr>
            </a:lvl1pPr>
            <a:lvl2pPr marL="914400" marR="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 Medium"/>
              <a:buNone/>
              <a:defRPr sz="2800" b="0" i="0" u="none" strike="noStrike" cap="none">
                <a:solidFill>
                  <a:srgbClr val="408087"/>
                </a:solidFill>
                <a:latin typeface="IBM Plex Sans Cond Medm"/>
                <a:ea typeface="IBM Plex Sans Cond Medm"/>
                <a:cs typeface="IBM Plex Sans Cond Medm"/>
                <a:sym typeface="IBM Plex Sans Condense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800"/>
              <a:buFont typeface="IBM Plex Sans Condensed"/>
              <a:buNone/>
              <a:defRPr sz="2800" b="0" i="0" u="none" strike="noStrike" cap="none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indent="0"/>
            <a:r>
              <a:rPr lang="en-US" dirty="0"/>
              <a:t>Mayra Garcia</a:t>
            </a:r>
          </a:p>
          <a:p>
            <a:pPr marL="0" indent="0"/>
            <a:r>
              <a:rPr lang="en-US" dirty="0"/>
              <a:t>Sonia Hernandez</a:t>
            </a:r>
          </a:p>
          <a:p>
            <a:pPr marL="0" indent="0"/>
            <a:r>
              <a:rPr lang="en-US" dirty="0"/>
              <a:t>Martha de la Torre</a:t>
            </a:r>
          </a:p>
          <a:p>
            <a:pPr marL="0" indent="0"/>
            <a:r>
              <a:rPr lang="en-US" dirty="0"/>
              <a:t>Myrna Medina</a:t>
            </a:r>
          </a:p>
          <a:p>
            <a:pPr marL="0" indent="0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209400" y="593375"/>
            <a:ext cx="8795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Guiding Questions</a:t>
            </a:r>
            <a:endParaRPr sz="3600" b="1"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IBM Plex Sans"/>
              <a:buChar char="●"/>
            </a:pPr>
            <a:r>
              <a:rPr lang="en" sz="2900">
                <a:latin typeface="IBM Plex Sans"/>
                <a:ea typeface="IBM Plex Sans"/>
                <a:cs typeface="IBM Plex Sans"/>
                <a:sym typeface="IBM Plex Sans"/>
              </a:rPr>
              <a:t>How was it when your child was first diagnosed?</a:t>
            </a:r>
            <a:endParaRPr sz="29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IBM Plex Sans"/>
              <a:buChar char="●"/>
            </a:pPr>
            <a:r>
              <a:rPr lang="en" sz="2900">
                <a:latin typeface="IBM Plex Sans"/>
                <a:ea typeface="IBM Plex Sans"/>
                <a:cs typeface="IBM Plex Sans"/>
                <a:sym typeface="IBM Plex Sans"/>
              </a:rPr>
              <a:t>What was your experience with accessing services?</a:t>
            </a:r>
            <a:endParaRPr sz="29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IBM Plex Sans"/>
              <a:buChar char="●"/>
            </a:pPr>
            <a:r>
              <a:rPr lang="en" sz="2900">
                <a:latin typeface="IBM Plex Sans"/>
                <a:ea typeface="IBM Plex Sans"/>
                <a:cs typeface="IBM Plex Sans"/>
                <a:sym typeface="IBM Plex Sans"/>
              </a:rPr>
              <a:t>Where did you find the most support?</a:t>
            </a:r>
            <a:endParaRPr sz="29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IBM Plex Sans"/>
              <a:buChar char="●"/>
            </a:pPr>
            <a:r>
              <a:rPr lang="en" sz="2900">
                <a:latin typeface="IBM Plex Sans"/>
                <a:ea typeface="IBM Plex Sans"/>
                <a:cs typeface="IBM Plex Sans"/>
                <a:sym typeface="IBM Plex Sans"/>
              </a:rPr>
              <a:t>Looking back, what do you want to make sure other families know?  Providers know?</a:t>
            </a:r>
            <a:endParaRPr sz="29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IBM Plex Sans"/>
              <a:buChar char="●"/>
            </a:pPr>
            <a:r>
              <a:rPr lang="en" sz="2900">
                <a:latin typeface="IBM Plex Sans"/>
                <a:ea typeface="IBM Plex Sans"/>
                <a:cs typeface="IBM Plex Sans"/>
                <a:sym typeface="IBM Plex Sans"/>
              </a:rPr>
              <a:t>I Wish I Had…</a:t>
            </a:r>
            <a:endParaRPr sz="29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200"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2400"/>
              <a:buNone/>
            </a:pP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91873d778_0_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13" name="Google Shape;113;gd91873d778_0_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Examine the </a:t>
            </a:r>
            <a:r>
              <a:rPr lang="en" sz="2600" u="sng">
                <a:latin typeface="IBM Plex Sans"/>
                <a:ea typeface="IBM Plex Sans"/>
                <a:cs typeface="IBM Plex Sans"/>
                <a:sym typeface="IBM Plex Sans"/>
                <a:hlinkClick r:id="rId3"/>
              </a:rPr>
              <a:t>Cultural Competency Resource page</a:t>
            </a: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 on the NCDB website. 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Create an action plan for your state deaf-blind project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Come prepared to share/learn together @ Deaf-Blind Summit Session One - on July 15th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91873d778_0_30"/>
          <p:cNvSpPr txBox="1">
            <a:spLocks noGrp="1"/>
          </p:cNvSpPr>
          <p:nvPr>
            <p:ph type="title"/>
          </p:nvPr>
        </p:nvSpPr>
        <p:spPr>
          <a:xfrm>
            <a:off x="311700" y="239229"/>
            <a:ext cx="8520600" cy="11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Thanks</a:t>
            </a:r>
            <a:endParaRPr/>
          </a:p>
        </p:txBody>
      </p:sp>
      <p:sp>
        <p:nvSpPr>
          <p:cNvPr id="119" name="Google Shape;119;gd91873d778_0_30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50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To the family members who shared today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And the following State Deaf-Blind Projects:</a:t>
            </a:r>
            <a:endParaRPr sz="2600"/>
          </a:p>
          <a:p>
            <a:pPr marL="457200" marR="51413" lvl="0" indent="-393700" algn="l" rtl="0">
              <a:lnSpc>
                <a:spcPct val="114537"/>
              </a:lnSpc>
              <a:spcBef>
                <a:spcPts val="190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Arkansas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51413" lvl="0" indent="-393700" algn="l" rtl="0">
              <a:lnSpc>
                <a:spcPct val="114537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Arizona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51413" lvl="0" indent="-393700" algn="l" rtl="0">
              <a:lnSpc>
                <a:spcPct val="114537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California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51413" lvl="0" indent="-393700" algn="l" rtl="0">
              <a:lnSpc>
                <a:spcPct val="114537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Florida &amp; USVI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51413" lvl="0" indent="-393700" algn="l" rtl="0">
              <a:lnSpc>
                <a:spcPct val="114537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New England Consortium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51413" lvl="0" indent="-393700" algn="l" rtl="0">
              <a:lnSpc>
                <a:spcPct val="114537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New York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51413" lvl="0" indent="-393700" algn="l" rtl="0">
              <a:lnSpc>
                <a:spcPct val="114537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Texas 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51413" lvl="0" indent="0" algn="l" rtl="0">
              <a:lnSpc>
                <a:spcPct val="114537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>
            <a:spLocks noGrp="1"/>
          </p:cNvSpPr>
          <p:nvPr>
            <p:ph type="body" idx="4294967295"/>
          </p:nvPr>
        </p:nvSpPr>
        <p:spPr>
          <a:xfrm>
            <a:off x="1037400" y="4001150"/>
            <a:ext cx="6617700" cy="21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>
                <a:solidFill>
                  <a:srgbClr val="233142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contents of this presentation were developed under a grant from the U.S. Department of Education, #H326T180026. However, those contents do not necessarily represent the policy of the U.S. Department of Education, and you should not assume endorsement by the Federal Government. Project Officer, Susan Weigert.</a:t>
            </a:r>
            <a:endParaRPr sz="1400">
              <a:solidFill>
                <a:srgbClr val="233142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pic>
        <p:nvPicPr>
          <p:cNvPr id="125" name="Google Shape;125;p11" descr="NCDB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475" y="1205584"/>
            <a:ext cx="4813975" cy="9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1" descr="IDEAS that Work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0875" y="2947608"/>
            <a:ext cx="1135564" cy="962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8550" y="6483933"/>
            <a:ext cx="9161100" cy="0"/>
          </a:xfrm>
          <a:prstGeom prst="straightConnector1">
            <a:avLst/>
          </a:prstGeom>
          <a:noFill/>
          <a:ln w="114300" cap="flat" cmpd="sng">
            <a:solidFill>
              <a:srgbClr val="FACF5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8" name="Google Shape;128;p11" descr="California Deafblind service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0450" y="265300"/>
            <a:ext cx="2908960" cy="21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7F0F6-116C-9246-9281-A8BAAA9B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90" y="149743"/>
            <a:ext cx="6390600" cy="18279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Final Slide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f367b154c_0_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Families will share about...</a:t>
            </a:r>
            <a:endParaRPr sz="3600" b="1"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gdf367b154c_0_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Char char="●"/>
            </a:pPr>
            <a:r>
              <a:rPr lang="en" sz="2800">
                <a:latin typeface="IBM Plex Sans"/>
                <a:ea typeface="IBM Plex Sans"/>
                <a:cs typeface="IBM Plex Sans"/>
                <a:sym typeface="IBM Plex Sans"/>
              </a:rPr>
              <a:t>What it was like when their child was initially diagnosed </a:t>
            </a:r>
            <a:endParaRPr sz="28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Char char="●"/>
            </a:pPr>
            <a:r>
              <a:rPr lang="en" sz="2800">
                <a:latin typeface="IBM Plex Sans"/>
                <a:ea typeface="IBM Plex Sans"/>
                <a:cs typeface="IBM Plex Sans"/>
                <a:sym typeface="IBM Plex Sans"/>
              </a:rPr>
              <a:t>Their experiences with accessing services</a:t>
            </a:r>
            <a:endParaRPr sz="28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Char char="●"/>
            </a:pPr>
            <a:r>
              <a:rPr lang="en" sz="2800">
                <a:latin typeface="IBM Plex Sans"/>
                <a:ea typeface="IBM Plex Sans"/>
                <a:cs typeface="IBM Plex Sans"/>
                <a:sym typeface="IBM Plex Sans"/>
              </a:rPr>
              <a:t>Where they found the most support</a:t>
            </a:r>
            <a:endParaRPr sz="28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IBM Plex Sans"/>
              <a:buChar char="●"/>
            </a:pPr>
            <a:r>
              <a:rPr lang="en" sz="2800">
                <a:latin typeface="IBM Plex Sans"/>
                <a:ea typeface="IBM Plex Sans"/>
                <a:cs typeface="IBM Plex Sans"/>
                <a:sym typeface="IBM Plex Sans"/>
              </a:rPr>
              <a:t>Key information that they want other families and providers to know</a:t>
            </a:r>
            <a:endParaRPr sz="28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2400"/>
              <a:buNone/>
            </a:pPr>
            <a:endParaRPr>
              <a:solidFill>
                <a:srgbClr val="408087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209400" y="132900"/>
            <a:ext cx="87951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Desired Outcomes for State Deaf-Blind Projects</a:t>
            </a:r>
            <a:endParaRPr sz="3600" b="1"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review their child count to determine what cultures &amp; languages are represented in their states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examine their internal capacity to serve families from culturally and linguistically diverse backgrounds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seek state level partnerships to support their work in finding, referring, and supporting families from culturally and linguistically diverse backgrounds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have an increased appreciation for a more vulnerable population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2400"/>
              <a:buNone/>
            </a:pPr>
            <a:endParaRPr sz="2000">
              <a:solidFill>
                <a:srgbClr val="408087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Cuevas Family</a:t>
            </a:r>
            <a:endParaRPr sz="3600" b="1"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4" descr="Cuevas Family: Mom, Dad and two daught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50" y="1605525"/>
            <a:ext cx="4139676" cy="454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 descr="Young cuevas sisters at the beach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275" y="1536625"/>
            <a:ext cx="4203001" cy="467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209400" y="593375"/>
            <a:ext cx="8795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Martinez Family</a:t>
            </a:r>
            <a:endParaRPr sz="3600" b="1"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5" descr="Martinez family celebrating a gradu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475" y="1639600"/>
            <a:ext cx="6165601" cy="462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91873d778_0_0"/>
          <p:cNvSpPr txBox="1">
            <a:spLocks noGrp="1"/>
          </p:cNvSpPr>
          <p:nvPr>
            <p:ph type="title"/>
          </p:nvPr>
        </p:nvSpPr>
        <p:spPr>
          <a:xfrm>
            <a:off x="209400" y="593375"/>
            <a:ext cx="8795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Rodriguez Family</a:t>
            </a:r>
            <a:endParaRPr sz="3600" b="1"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gd91873d778_0_0" descr="The Rodriguez Family: Mom, dad, two sons and two dog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275" y="1505075"/>
            <a:ext cx="4147474" cy="4709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91873d778_0_5"/>
          <p:cNvSpPr txBox="1">
            <a:spLocks noGrp="1"/>
          </p:cNvSpPr>
          <p:nvPr>
            <p:ph type="title"/>
          </p:nvPr>
        </p:nvSpPr>
        <p:spPr>
          <a:xfrm>
            <a:off x="209400" y="593375"/>
            <a:ext cx="8795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Sanchez Family</a:t>
            </a:r>
            <a:endParaRPr sz="3600" b="1"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gd91873d778_0_5" descr="Sanchez Family: Mom, dad and daugh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125" y="1426750"/>
            <a:ext cx="3486899" cy="44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91873d778_0_10"/>
          <p:cNvSpPr txBox="1">
            <a:spLocks noGrp="1"/>
          </p:cNvSpPr>
          <p:nvPr>
            <p:ph type="title"/>
          </p:nvPr>
        </p:nvSpPr>
        <p:spPr>
          <a:xfrm>
            <a:off x="209400" y="593375"/>
            <a:ext cx="8795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Garcia Family</a:t>
            </a:r>
            <a:endParaRPr sz="3600" b="1"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gd91873d778_0_10" descr="Garcia Family: Mom and three childr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325" y="1775800"/>
            <a:ext cx="5954501" cy="446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6cb1fad37_0_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Hernandez Family</a:t>
            </a:r>
            <a:endParaRPr/>
          </a:p>
        </p:txBody>
      </p:sp>
      <p:pic>
        <p:nvPicPr>
          <p:cNvPr id="101" name="Google Shape;101;gb6cb1fad37_0_0" descr="Hernandez Family: Mom, dad and three children (at the pumpkin patch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250" y="1607250"/>
            <a:ext cx="2937450" cy="473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358</Words>
  <Application>Microsoft Macintosh PowerPoint</Application>
  <PresentationFormat>On-screen Show (4:3)</PresentationFormat>
  <Paragraphs>49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IBM Plex Sans Condensed</vt:lpstr>
      <vt:lpstr>IBM Plex Sans Light</vt:lpstr>
      <vt:lpstr>IBM Plex Sans Condensed Medium</vt:lpstr>
      <vt:lpstr>Montserrat</vt:lpstr>
      <vt:lpstr>IBM Plex Sans Cond SmBld</vt:lpstr>
      <vt:lpstr>IBM Plex Sans Medium</vt:lpstr>
      <vt:lpstr>IBM Plex Sans</vt:lpstr>
      <vt:lpstr>Montserrat ExtraBold</vt:lpstr>
      <vt:lpstr>Arial</vt:lpstr>
      <vt:lpstr>IBM Plex Sans Cond Medm</vt:lpstr>
      <vt:lpstr>Simple Light</vt:lpstr>
      <vt:lpstr>Shifting Your Perspective: Lessons and Insights from Spanish Speaking Families</vt:lpstr>
      <vt:lpstr>Families will share about... </vt:lpstr>
      <vt:lpstr>Desired Outcomes for State Deaf-Blind Projects </vt:lpstr>
      <vt:lpstr>Cuevas Family </vt:lpstr>
      <vt:lpstr>Martinez Family </vt:lpstr>
      <vt:lpstr>Rodriguez Family </vt:lpstr>
      <vt:lpstr>Sanchez Family </vt:lpstr>
      <vt:lpstr>Garcia Family </vt:lpstr>
      <vt:lpstr>Hernandez Family</vt:lpstr>
      <vt:lpstr>Guiding Questions </vt:lpstr>
      <vt:lpstr>Next Steps</vt:lpstr>
      <vt:lpstr>BIG Thanks</vt:lpstr>
      <vt:lpstr>Final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Shifting Your Perspective: Lessons and Insights from Spanish Speaking Families</dc:title>
  <dc:creator>Megan Cote</dc:creator>
  <cp:lastModifiedBy>Haylee Marcotte</cp:lastModifiedBy>
  <cp:revision>2</cp:revision>
  <dcterms:modified xsi:type="dcterms:W3CDTF">2021-06-18T18:53:48Z</dcterms:modified>
</cp:coreProperties>
</file>